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9" r:id="rId2"/>
    <p:sldId id="257" r:id="rId3"/>
    <p:sldId id="258" r:id="rId4"/>
    <p:sldId id="259" r:id="rId5"/>
    <p:sldId id="260" r:id="rId6"/>
    <p:sldId id="270" r:id="rId7"/>
    <p:sldId id="274" r:id="rId8"/>
    <p:sldId id="275" r:id="rId9"/>
    <p:sldId id="271" r:id="rId10"/>
    <p:sldId id="272" r:id="rId11"/>
    <p:sldId id="273" r:id="rId12"/>
    <p:sldId id="276" r:id="rId13"/>
    <p:sldId id="297" r:id="rId14"/>
    <p:sldId id="261" r:id="rId15"/>
    <p:sldId id="298" r:id="rId16"/>
    <p:sldId id="262" r:id="rId17"/>
    <p:sldId id="277" r:id="rId18"/>
    <p:sldId id="278" r:id="rId19"/>
    <p:sldId id="263" r:id="rId20"/>
    <p:sldId id="266" r:id="rId21"/>
    <p:sldId id="299" r:id="rId22"/>
    <p:sldId id="279" r:id="rId23"/>
    <p:sldId id="267" r:id="rId24"/>
    <p:sldId id="268" r:id="rId25"/>
    <p:sldId id="301" r:id="rId26"/>
    <p:sldId id="289" r:id="rId27"/>
    <p:sldId id="290" r:id="rId28"/>
    <p:sldId id="291" r:id="rId29"/>
    <p:sldId id="307" r:id="rId30"/>
    <p:sldId id="306" r:id="rId31"/>
    <p:sldId id="292" r:id="rId32"/>
    <p:sldId id="294" r:id="rId33"/>
    <p:sldId id="295" r:id="rId34"/>
    <p:sldId id="293" r:id="rId35"/>
    <p:sldId id="303" r:id="rId36"/>
    <p:sldId id="280" r:id="rId37"/>
    <p:sldId id="281" r:id="rId38"/>
    <p:sldId id="282" r:id="rId39"/>
    <p:sldId id="305" r:id="rId40"/>
    <p:sldId id="283" r:id="rId41"/>
    <p:sldId id="284" r:id="rId42"/>
    <p:sldId id="285" r:id="rId43"/>
    <p:sldId id="286" r:id="rId44"/>
    <p:sldId id="287" r:id="rId45"/>
    <p:sldId id="288" r:id="rId46"/>
    <p:sldId id="296" r:id="rId47"/>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7"/>
    <p:restoredTop sz="90929"/>
  </p:normalViewPr>
  <p:slideViewPr>
    <p:cSldViewPr>
      <p:cViewPr varScale="1">
        <p:scale>
          <a:sx n="77" d="100"/>
          <a:sy n="77" d="100"/>
        </p:scale>
        <p:origin x="29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389BB1-CB6E-43E4-96B0-F121E91BBD44}" type="datetimeFigureOut">
              <a:rPr lang="en-GB" smtClean="0"/>
              <a:t>04/07/2020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457C74-5737-4ED6-87F1-92C25C0C75B9}" type="slidenum">
              <a:rPr lang="en-GB" smtClean="0"/>
              <a:t>‹#›</a:t>
            </a:fld>
            <a:endParaRPr lang="en-GB"/>
          </a:p>
        </p:txBody>
      </p:sp>
    </p:spTree>
    <p:extLst>
      <p:ext uri="{BB962C8B-B14F-4D97-AF65-F5344CB8AC3E}">
        <p14:creationId xmlns:p14="http://schemas.microsoft.com/office/powerpoint/2010/main" val="319393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457C74-5737-4ED6-87F1-92C25C0C75B9}" type="slidenum">
              <a:rPr lang="en-GB" smtClean="0"/>
              <a:t>12</a:t>
            </a:fld>
            <a:endParaRPr lang="en-GB"/>
          </a:p>
        </p:txBody>
      </p:sp>
    </p:spTree>
    <p:extLst>
      <p:ext uri="{BB962C8B-B14F-4D97-AF65-F5344CB8AC3E}">
        <p14:creationId xmlns:p14="http://schemas.microsoft.com/office/powerpoint/2010/main" val="32973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457C74-5737-4ED6-87F1-92C25C0C75B9}" type="slidenum">
              <a:rPr lang="en-GB" smtClean="0"/>
              <a:t>18</a:t>
            </a:fld>
            <a:endParaRPr lang="en-GB"/>
          </a:p>
        </p:txBody>
      </p:sp>
    </p:spTree>
    <p:extLst>
      <p:ext uri="{BB962C8B-B14F-4D97-AF65-F5344CB8AC3E}">
        <p14:creationId xmlns:p14="http://schemas.microsoft.com/office/powerpoint/2010/main" val="1772286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r>
              <a:t>So how much must be saved for sustainability? …</a:t>
            </a:r>
          </a:p>
          <a:p>
            <a:endParaRPr/>
          </a:p>
          <a:p>
            <a:r>
              <a:t>…</a:t>
            </a:r>
          </a:p>
          <a:p>
            <a:endParaRPr/>
          </a:p>
          <a:p>
            <a:r>
              <a:t>This is intuitive because it means we maintain the stock of capital. If you’re running down natural capital stocks, such as oil reserves, you must be building up some other capital stocks (schools, roads, institutions, IP, …) at the same rate in order to compensate.</a:t>
            </a:r>
          </a:p>
          <a:p>
            <a:endParaRPr/>
          </a:p>
          <a:p>
            <a:r>
              <a:t>Otherwise, you’re like someone with a fortune invested who is living off not only the interest but also some of the principal.</a:t>
            </a:r>
          </a:p>
        </p:txBody>
      </p:sp>
    </p:spTree>
    <p:extLst>
      <p:ext uri="{BB962C8B-B14F-4D97-AF65-F5344CB8AC3E}">
        <p14:creationId xmlns:p14="http://schemas.microsoft.com/office/powerpoint/2010/main" val="140329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F83BA5C-2C52-456C-89BF-2B828DB77118}"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D50191AD-AEF5-407E-AE77-8F04CCD1877C}"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A228D11-C3CD-4EC4-9859-230EEA7A0882}"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7510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83F2AAC3-C86A-4FC0-A6DD-FD628C34A7E1}"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978C0959-7D5B-4E37-96FB-3591B1229654}"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31B5B9F8-30C8-428A-9F9E-BF1B80D5B56B}"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1434E18E-A564-4A5E-8D19-95E4842F835C}"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46836ABA-3E44-4EB4-9A43-AE52F3F71734}"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B400E937-9E92-4A86-AE2B-8D14A8DF6B84}"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ED77C10A-5A17-4AB7-B932-77A835A575C3}"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12059830-49F6-425B-BC55-7EAB8DB24D8B}"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1AACBC9-8A7E-49B0-AF65-C323AD8B1A1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oleObject" Target="../embeddings/oleObject6.bin"/><Relationship Id="rId18" Type="http://schemas.openxmlformats.org/officeDocument/2006/relationships/image" Target="../media/image31.jpg"/><Relationship Id="rId3" Type="http://schemas.openxmlformats.org/officeDocument/2006/relationships/oleObject" Target="../embeddings/oleObject1.bin"/><Relationship Id="rId21" Type="http://schemas.openxmlformats.org/officeDocument/2006/relationships/image" Target="../media/image33.jpeg"/><Relationship Id="rId7" Type="http://schemas.openxmlformats.org/officeDocument/2006/relationships/oleObject" Target="../embeddings/oleObject3.bin"/><Relationship Id="rId12" Type="http://schemas.openxmlformats.org/officeDocument/2006/relationships/image" Target="../media/image27.wmf"/><Relationship Id="rId17" Type="http://schemas.openxmlformats.org/officeDocument/2006/relationships/image" Target="../media/image30.jpg"/><Relationship Id="rId2" Type="http://schemas.openxmlformats.org/officeDocument/2006/relationships/slideLayout" Target="../slideLayouts/slideLayout2.xml"/><Relationship Id="rId16" Type="http://schemas.openxmlformats.org/officeDocument/2006/relationships/image" Target="../media/image29.wmf"/><Relationship Id="rId20" Type="http://schemas.openxmlformats.org/officeDocument/2006/relationships/image" Target="../media/image14.jpeg"/><Relationship Id="rId1" Type="http://schemas.openxmlformats.org/officeDocument/2006/relationships/vmlDrawing" Target="../drawings/vmlDrawing1.vml"/><Relationship Id="rId6" Type="http://schemas.openxmlformats.org/officeDocument/2006/relationships/image" Target="../media/image24.wmf"/><Relationship Id="rId11" Type="http://schemas.openxmlformats.org/officeDocument/2006/relationships/oleObject" Target="../embeddings/oleObject5.bin"/><Relationship Id="rId24" Type="http://schemas.openxmlformats.org/officeDocument/2006/relationships/image" Target="../media/image36.jpg"/><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35.jpg"/><Relationship Id="rId10" Type="http://schemas.openxmlformats.org/officeDocument/2006/relationships/image" Target="../media/image26.wmf"/><Relationship Id="rId19" Type="http://schemas.openxmlformats.org/officeDocument/2006/relationships/image" Target="../media/image32.jpeg"/><Relationship Id="rId4" Type="http://schemas.openxmlformats.org/officeDocument/2006/relationships/image" Target="../media/image23.wmf"/><Relationship Id="rId9" Type="http://schemas.openxmlformats.org/officeDocument/2006/relationships/oleObject" Target="../embeddings/oleObject4.bin"/><Relationship Id="rId14" Type="http://schemas.openxmlformats.org/officeDocument/2006/relationships/image" Target="../media/image28.wmf"/><Relationship Id="rId22"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457200" y="304800"/>
            <a:ext cx="8229600" cy="5211763"/>
          </a:xfrm>
        </p:spPr>
        <p:txBody>
          <a:bodyPr/>
          <a:lstStyle/>
          <a:p>
            <a:pPr eaLnBrk="1" hangingPunct="1">
              <a:buNone/>
            </a:pPr>
            <a:r>
              <a:rPr lang="en-US" sz="2800" dirty="0">
                <a:latin typeface="Candara" panose="020E0502030303020204" pitchFamily="34" charset="0"/>
              </a:rPr>
              <a:t>0 Introduction</a:t>
            </a:r>
          </a:p>
          <a:p>
            <a:pPr eaLnBrk="1" hangingPunct="1">
              <a:buNone/>
            </a:pPr>
            <a:r>
              <a:rPr lang="en-US" sz="3600" b="1" dirty="0">
                <a:latin typeface="Candara" panose="020E0502030303020204" pitchFamily="34" charset="0"/>
              </a:rPr>
              <a:t>1 Social choice</a:t>
            </a:r>
          </a:p>
          <a:p>
            <a:pPr eaLnBrk="1" hangingPunct="1">
              <a:buNone/>
            </a:pPr>
            <a:r>
              <a:rPr lang="en-US" sz="2800" dirty="0">
                <a:latin typeface="Candara" panose="020E0502030303020204" pitchFamily="34" charset="0"/>
              </a:rPr>
              <a:t>2 Externalities and public goods</a:t>
            </a:r>
          </a:p>
          <a:p>
            <a:pPr eaLnBrk="1" hangingPunct="1">
              <a:buNone/>
            </a:pPr>
            <a:r>
              <a:rPr lang="en-US" sz="2800" dirty="0">
                <a:latin typeface="Candara" panose="020E0502030303020204" pitchFamily="34" charset="0"/>
              </a:rPr>
              <a:t>3 Decision analysis</a:t>
            </a:r>
          </a:p>
          <a:p>
            <a:pPr eaLnBrk="1" hangingPunct="1">
              <a:buNone/>
            </a:pPr>
            <a:r>
              <a:rPr lang="en-US" sz="2800" dirty="0">
                <a:latin typeface="Candara" panose="020E0502030303020204" pitchFamily="34" charset="0"/>
              </a:rPr>
              <a:t>4 Valuation: Aims and purpose</a:t>
            </a:r>
          </a:p>
          <a:p>
            <a:pPr eaLnBrk="1" hangingPunct="1">
              <a:buNone/>
            </a:pPr>
            <a:r>
              <a:rPr lang="en-US" sz="2800" dirty="0">
                <a:latin typeface="Candara" panose="020E0502030303020204" pitchFamily="34" charset="0"/>
              </a:rPr>
              <a:t>5 Valuation: Revealed preferences</a:t>
            </a:r>
          </a:p>
          <a:p>
            <a:pPr eaLnBrk="1" hangingPunct="1">
              <a:buNone/>
            </a:pPr>
            <a:r>
              <a:rPr lang="en-US" sz="2800" dirty="0">
                <a:latin typeface="Candara" panose="020E0502030303020204" pitchFamily="34" charset="0"/>
              </a:rPr>
              <a:t>6 Valuation: Stated preferences</a:t>
            </a:r>
          </a:p>
          <a:p>
            <a:pPr eaLnBrk="1" hangingPunct="1">
              <a:buNone/>
            </a:pPr>
            <a:r>
              <a:rPr lang="en-US" sz="2800" dirty="0">
                <a:latin typeface="Candara" panose="020E0502030303020204" pitchFamily="34" charset="0"/>
              </a:rPr>
              <a:t>7 Direct regulation</a:t>
            </a:r>
          </a:p>
          <a:p>
            <a:pPr eaLnBrk="1" hangingPunct="1">
              <a:buNone/>
            </a:pPr>
            <a:r>
              <a:rPr lang="en-US" sz="2800" dirty="0">
                <a:latin typeface="Candara" panose="020E0502030303020204" pitchFamily="34" charset="0"/>
              </a:rPr>
              <a:t>8 Market-based instruments</a:t>
            </a:r>
          </a:p>
          <a:p>
            <a:pPr eaLnBrk="1" hangingPunct="1">
              <a:buNone/>
            </a:pPr>
            <a:r>
              <a:rPr lang="en-US" sz="2800">
                <a:latin typeface="Candara" panose="020E0502030303020204" pitchFamily="34" charset="0"/>
              </a:rPr>
              <a:t>9 Complications with instruments</a:t>
            </a:r>
            <a:endParaRPr lang="en-US" sz="2800" dirty="0">
              <a:latin typeface="Candara" panose="020E0502030303020204" pitchFamily="34" charset="0"/>
            </a:endParaRPr>
          </a:p>
          <a:p>
            <a:pPr eaLnBrk="1" hangingPunct="1">
              <a:buNone/>
            </a:pPr>
            <a:r>
              <a:rPr lang="en-US" sz="2800" dirty="0">
                <a:latin typeface="Candara" panose="020E0502030303020204" pitchFamily="34" charset="0"/>
              </a:rPr>
              <a:t>10 Growth and the environment</a:t>
            </a:r>
          </a:p>
          <a:p>
            <a:pPr eaLnBrk="1" hangingPunct="1">
              <a:buNone/>
            </a:pPr>
            <a:r>
              <a:rPr lang="en-US" sz="2800" dirty="0">
                <a:latin typeface="Candara" panose="020E0502030303020204" pitchFamily="34" charset="0"/>
              </a:rPr>
              <a:t>11 Green accounting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de-DE" dirty="0">
                <a:latin typeface="Candara" panose="020E0502030303020204" pitchFamily="34" charset="0"/>
              </a:rPr>
              <a:t>Females</a:t>
            </a:r>
          </a:p>
          <a:p>
            <a:pPr lvl="1" eaLnBrk="1" hangingPunct="1">
              <a:lnSpc>
                <a:spcPct val="90000"/>
              </a:lnSpc>
            </a:pPr>
            <a:r>
              <a:rPr lang="de-DE" dirty="0">
                <a:latin typeface="Candara" panose="020E0502030303020204" pitchFamily="34" charset="0"/>
              </a:rPr>
              <a:t>Non-whites</a:t>
            </a:r>
          </a:p>
          <a:p>
            <a:pPr lvl="1" eaLnBrk="1" hangingPunct="1">
              <a:lnSpc>
                <a:spcPct val="90000"/>
              </a:lnSpc>
            </a:pPr>
            <a:r>
              <a:rPr lang="de-DE" dirty="0">
                <a:latin typeface="Candara" panose="020E0502030303020204" pitchFamily="34" charset="0"/>
              </a:rPr>
              <a:t>Higher animals</a:t>
            </a:r>
          </a:p>
          <a:p>
            <a:pPr lvl="1" eaLnBrk="1" hangingPunct="1">
              <a:lnSpc>
                <a:spcPct val="90000"/>
              </a:lnSpc>
            </a:pPr>
            <a:r>
              <a:rPr lang="de-DE" dirty="0">
                <a:latin typeface="Candara" panose="020E0502030303020204" pitchFamily="34" charset="0"/>
              </a:rPr>
              <a:t>Sentient beings</a:t>
            </a:r>
          </a:p>
          <a:p>
            <a:pPr lvl="1" eaLnBrk="1" hangingPunct="1">
              <a:lnSpc>
                <a:spcPct val="90000"/>
              </a:lnSpc>
            </a:pPr>
            <a:r>
              <a:rPr lang="de-DE" dirty="0">
                <a:solidFill>
                  <a:schemeClr val="bg1">
                    <a:lumMod val="95000"/>
                  </a:schemeClr>
                </a:solidFill>
                <a:latin typeface="Candara" panose="020E0502030303020204" pitchFamily="34" charset="0"/>
              </a:rPr>
              <a:t>Living beings</a:t>
            </a:r>
          </a:p>
          <a:p>
            <a:pPr lvl="1" eaLnBrk="1" hangingPunct="1">
              <a:lnSpc>
                <a:spcPct val="90000"/>
              </a:lnSpc>
            </a:pPr>
            <a:r>
              <a:rPr lang="de-DE" dirty="0">
                <a:solidFill>
                  <a:schemeClr val="bg1">
                    <a:lumMod val="95000"/>
                  </a:schemeClr>
                </a:solidFill>
                <a:latin typeface="Candara" panose="020E0502030303020204" pitchFamily="34" charset="0"/>
              </a:rPr>
              <a:t>Beings in existence</a:t>
            </a:r>
            <a:endParaRPr lang="en-GB" dirty="0">
              <a:solidFill>
                <a:schemeClr val="bg1">
                  <a:lumMod val="95000"/>
                </a:schemeClr>
              </a:solidFill>
              <a:latin typeface="Candara" panose="020E0502030303020204" pitchFamily="34" charset="0"/>
            </a:endParaRPr>
          </a:p>
        </p:txBody>
      </p:sp>
      <p:pic>
        <p:nvPicPr>
          <p:cNvPr id="6" name="Picture 5" descr="Parakeet.jpg"/>
          <p:cNvPicPr>
            <a:picLocks noChangeAspect="1"/>
          </p:cNvPicPr>
          <p:nvPr/>
        </p:nvPicPr>
        <p:blipFill>
          <a:blip r:embed="rId2" cstate="print"/>
          <a:stretch>
            <a:fillRect/>
          </a:stretch>
        </p:blipFill>
        <p:spPr>
          <a:xfrm>
            <a:off x="5358803" y="1143000"/>
            <a:ext cx="3708997" cy="441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800" y="3352800"/>
            <a:ext cx="4342380" cy="3505200"/>
          </a:xfrm>
          <a:prstGeom prst="rect">
            <a:avLst/>
          </a:prstGeom>
        </p:spPr>
      </p:pic>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latin typeface="Candara" panose="020E0502030303020204" pitchFamily="34" charset="0"/>
              </a:rPr>
              <a:t>Sentient beings</a:t>
            </a:r>
          </a:p>
          <a:p>
            <a:pPr lvl="1" eaLnBrk="1" hangingPunct="1">
              <a:lnSpc>
                <a:spcPct val="90000"/>
              </a:lnSpc>
            </a:pPr>
            <a:r>
              <a:rPr lang="en-GB" dirty="0">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5" name="Picture 4" descr="worm.jpg"/>
          <p:cNvPicPr>
            <a:picLocks noChangeAspect="1"/>
          </p:cNvPicPr>
          <p:nvPr/>
        </p:nvPicPr>
        <p:blipFill>
          <a:blip r:embed="rId3" cstate="print">
            <a:clrChange>
              <a:clrFrom>
                <a:srgbClr val="FFFFFF"/>
              </a:clrFrom>
              <a:clrTo>
                <a:srgbClr val="FFFFFF">
                  <a:alpha val="0"/>
                </a:srgbClr>
              </a:clrTo>
            </a:clrChange>
          </a:blip>
          <a:stretch>
            <a:fillRect/>
          </a:stretch>
        </p:blipFill>
        <p:spPr>
          <a:xfrm>
            <a:off x="6172200" y="0"/>
            <a:ext cx="2808514" cy="46808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cs typeface="Narkisim" panose="020B0604020202020204" pitchFamily="34" charset="-79"/>
              </a:rPr>
              <a:t>Naturalism</a:t>
            </a:r>
            <a:endParaRPr lang="en-GB" sz="3600" dirty="0">
              <a:latin typeface="Candara" panose="020E0502030303020204" pitchFamily="34" charset="0"/>
              <a:cs typeface="Narkisim" panose="020B0604020202020204" pitchFamily="34" charset="-79"/>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latin typeface="Candara" panose="020E0502030303020204" pitchFamily="34" charset="0"/>
              </a:rPr>
              <a:t>Sentient beings</a:t>
            </a:r>
          </a:p>
          <a:p>
            <a:pPr lvl="1" eaLnBrk="1" hangingPunct="1">
              <a:lnSpc>
                <a:spcPct val="90000"/>
              </a:lnSpc>
            </a:pPr>
            <a:r>
              <a:rPr lang="en-GB" dirty="0">
                <a:latin typeface="Candara" panose="020E0502030303020204" pitchFamily="34" charset="0"/>
              </a:rPr>
              <a:t>Living beings</a:t>
            </a:r>
          </a:p>
          <a:p>
            <a:pPr lvl="1" eaLnBrk="1" hangingPunct="1">
              <a:lnSpc>
                <a:spcPct val="90000"/>
              </a:lnSpc>
            </a:pPr>
            <a:r>
              <a:rPr lang="en-GB" dirty="0">
                <a:latin typeface="Candara" panose="020E0502030303020204" pitchFamily="34" charset="0"/>
              </a:rPr>
              <a:t>All beings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2756535"/>
            <a:ext cx="5257800" cy="29246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56954"/>
            <a:ext cx="2171137" cy="2610046"/>
          </a:xfrm>
          <a:prstGeom prst="rect">
            <a:avLst/>
          </a:prstGeom>
        </p:spPr>
      </p:pic>
    </p:spTree>
    <p:extLst>
      <p:ext uri="{BB962C8B-B14F-4D97-AF65-F5344CB8AC3E}">
        <p14:creationId xmlns:p14="http://schemas.microsoft.com/office/powerpoint/2010/main" val="313245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lvl="2" eaLnBrk="1" hangingPunct="1">
              <a:lnSpc>
                <a:spcPct val="90000"/>
              </a:lnSpc>
            </a:pPr>
            <a:r>
              <a:rPr lang="de-DE" sz="2800" b="1" dirty="0">
                <a:latin typeface="Candara" panose="020E0502030303020204" pitchFamily="34" charset="0"/>
              </a:rPr>
              <a:t>Libertarianism</a:t>
            </a:r>
          </a:p>
          <a:p>
            <a:pPr lvl="2" eaLnBrk="1" hangingPunct="1">
              <a:lnSpc>
                <a:spcPct val="90000"/>
              </a:lnSpc>
            </a:pPr>
            <a:r>
              <a:rPr lang="de-DE" sz="2800" dirty="0">
                <a:latin typeface="Candara" panose="020E0502030303020204" pitchFamily="34" charset="0"/>
              </a:rPr>
              <a:t>Utilitarianism</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extLst>
      <p:ext uri="{BB962C8B-B14F-4D97-AF65-F5344CB8AC3E}">
        <p14:creationId xmlns:p14="http://schemas.microsoft.com/office/powerpoint/2010/main" val="411843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Libertarianism</a:t>
            </a:r>
            <a:endParaRPr lang="en-GB" sz="3600" dirty="0">
              <a:latin typeface="Candara" panose="020E0502030303020204" pitchFamily="34" charset="0"/>
            </a:endParaRPr>
          </a:p>
        </p:txBody>
      </p:sp>
      <p:sp>
        <p:nvSpPr>
          <p:cNvPr id="7171" name="Rectangle 3"/>
          <p:cNvSpPr>
            <a:spLocks noGrp="1" noChangeArrowheads="1"/>
          </p:cNvSpPr>
          <p:nvPr>
            <p:ph type="body" idx="1"/>
          </p:nvPr>
        </p:nvSpPr>
        <p:spPr>
          <a:xfrm>
            <a:off x="685800" y="838200"/>
            <a:ext cx="6172200" cy="4114800"/>
          </a:xfrm>
        </p:spPr>
        <p:txBody>
          <a:bodyPr/>
          <a:lstStyle/>
          <a:p>
            <a:pPr eaLnBrk="1" hangingPunct="1">
              <a:lnSpc>
                <a:spcPct val="90000"/>
              </a:lnSpc>
            </a:pPr>
            <a:r>
              <a:rPr lang="de-DE" sz="2800" dirty="0">
                <a:latin typeface="Candara" panose="020E0502030303020204" pitchFamily="34" charset="0"/>
              </a:rPr>
              <a:t>Individual rights and liberties</a:t>
            </a:r>
          </a:p>
          <a:p>
            <a:pPr eaLnBrk="1" hangingPunct="1">
              <a:lnSpc>
                <a:spcPct val="90000"/>
              </a:lnSpc>
            </a:pPr>
            <a:r>
              <a:rPr lang="de-DE" sz="2800" dirty="0">
                <a:latin typeface="Candara" panose="020E0502030303020204" pitchFamily="34" charset="0"/>
              </a:rPr>
              <a:t>Primacy of process</a:t>
            </a:r>
          </a:p>
          <a:p>
            <a:pPr eaLnBrk="1" hangingPunct="1">
              <a:lnSpc>
                <a:spcPct val="90000"/>
              </a:lnSpc>
            </a:pPr>
            <a:r>
              <a:rPr lang="de-DE" sz="2800" dirty="0">
                <a:latin typeface="Candara" panose="020E0502030303020204" pitchFamily="34" charset="0"/>
              </a:rPr>
              <a:t>Locke: Original property is just if acquired through labour</a:t>
            </a:r>
          </a:p>
          <a:p>
            <a:pPr lvl="1" eaLnBrk="1" hangingPunct="1">
              <a:lnSpc>
                <a:spcPct val="90000"/>
              </a:lnSpc>
            </a:pPr>
            <a:r>
              <a:rPr lang="de-DE" sz="2400" dirty="0">
                <a:latin typeface="Candara" panose="020E0502030303020204" pitchFamily="34" charset="0"/>
              </a:rPr>
              <a:t>Argued against absolute monarchy</a:t>
            </a:r>
          </a:p>
          <a:p>
            <a:pPr eaLnBrk="1" hangingPunct="1">
              <a:lnSpc>
                <a:spcPct val="90000"/>
              </a:lnSpc>
            </a:pPr>
            <a:r>
              <a:rPr lang="de-DE" sz="2800" dirty="0">
                <a:latin typeface="Candara" panose="020E0502030303020204" pitchFamily="34" charset="0"/>
              </a:rPr>
              <a:t>Nozick: Property is just if obtained through free consent</a:t>
            </a:r>
          </a:p>
          <a:p>
            <a:pPr eaLnBrk="1" hangingPunct="1">
              <a:lnSpc>
                <a:spcPct val="90000"/>
              </a:lnSpc>
            </a:pPr>
            <a:r>
              <a:rPr lang="de-DE" sz="2800" dirty="0">
                <a:latin typeface="Candara" panose="020E0502030303020204" pitchFamily="34" charset="0"/>
              </a:rPr>
              <a:t>No concept of consequential justice</a:t>
            </a:r>
          </a:p>
          <a:p>
            <a:pPr eaLnBrk="1" hangingPunct="1">
              <a:lnSpc>
                <a:spcPct val="90000"/>
              </a:lnSpc>
            </a:pPr>
            <a:r>
              <a:rPr lang="de-DE" sz="2800" dirty="0">
                <a:latin typeface="Candara" panose="020E0502030303020204" pitchFamily="34" charset="0"/>
              </a:rPr>
              <a:t>No role for distributional policy</a:t>
            </a:r>
          </a:p>
          <a:p>
            <a:pPr eaLnBrk="1" hangingPunct="1">
              <a:lnSpc>
                <a:spcPct val="90000"/>
              </a:lnSpc>
            </a:pPr>
            <a:r>
              <a:rPr lang="de-DE" sz="2800" dirty="0">
                <a:latin typeface="Candara" panose="020E0502030303020204" pitchFamily="34" charset="0"/>
              </a:rPr>
              <a:t>Government has a role in:</a:t>
            </a:r>
          </a:p>
          <a:p>
            <a:pPr lvl="2" eaLnBrk="1" hangingPunct="1">
              <a:lnSpc>
                <a:spcPct val="90000"/>
              </a:lnSpc>
            </a:pPr>
            <a:r>
              <a:rPr lang="de-DE" dirty="0">
                <a:latin typeface="Candara" panose="020E0502030303020204" pitchFamily="34" charset="0"/>
              </a:rPr>
              <a:t>Unjust holdings</a:t>
            </a:r>
          </a:p>
          <a:p>
            <a:pPr lvl="2" eaLnBrk="1" hangingPunct="1">
              <a:lnSpc>
                <a:spcPct val="90000"/>
              </a:lnSpc>
            </a:pPr>
            <a:r>
              <a:rPr lang="de-DE" dirty="0">
                <a:latin typeface="Candara" panose="020E0502030303020204" pitchFamily="34" charset="0"/>
              </a:rPr>
              <a:t>Open access, common property</a:t>
            </a:r>
          </a:p>
          <a:p>
            <a:pPr lvl="2" eaLnBrk="1" hangingPunct="1">
              <a:lnSpc>
                <a:spcPct val="90000"/>
              </a:lnSpc>
            </a:pPr>
            <a:r>
              <a:rPr lang="de-DE" dirty="0">
                <a:latin typeface="Candara" panose="020E0502030303020204" pitchFamily="34" charset="0"/>
              </a:rPr>
              <a:t>Externalities</a:t>
            </a:r>
            <a:endParaRPr lang="en-GB" dirty="0">
              <a:latin typeface="Candara" panose="020E0502030303020204" pitchFamily="34" charset="0"/>
            </a:endParaRPr>
          </a:p>
        </p:txBody>
      </p:sp>
      <p:pic>
        <p:nvPicPr>
          <p:cNvPr id="4" name="Picture 3" descr="JohnLocke.jpg"/>
          <p:cNvPicPr>
            <a:picLocks noChangeAspect="1"/>
          </p:cNvPicPr>
          <p:nvPr/>
        </p:nvPicPr>
        <p:blipFill>
          <a:blip r:embed="rId2" cstate="print"/>
          <a:stretch>
            <a:fillRect/>
          </a:stretch>
        </p:blipFill>
        <p:spPr>
          <a:xfrm>
            <a:off x="6952627" y="391509"/>
            <a:ext cx="2038973" cy="2656491"/>
          </a:xfrm>
          <a:prstGeom prst="rect">
            <a:avLst/>
          </a:prstGeom>
        </p:spPr>
      </p:pic>
      <p:pic>
        <p:nvPicPr>
          <p:cNvPr id="5" name="Picture 4" descr="RobertNozick.jpg"/>
          <p:cNvPicPr>
            <a:picLocks noChangeAspect="1"/>
          </p:cNvPicPr>
          <p:nvPr/>
        </p:nvPicPr>
        <p:blipFill>
          <a:blip r:embed="rId3" cstate="print"/>
          <a:stretch>
            <a:fillRect/>
          </a:stretch>
        </p:blipFill>
        <p:spPr>
          <a:xfrm>
            <a:off x="6940958" y="3276600"/>
            <a:ext cx="2050642" cy="304800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181600"/>
            <a:ext cx="1708606" cy="1676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lvl="2" eaLnBrk="1" hangingPunct="1">
              <a:lnSpc>
                <a:spcPct val="90000"/>
              </a:lnSpc>
            </a:pPr>
            <a:r>
              <a:rPr lang="de-DE" sz="2800" dirty="0">
                <a:latin typeface="Candara" panose="020E0502030303020204" pitchFamily="34" charset="0"/>
              </a:rPr>
              <a:t>Libertarianism</a:t>
            </a:r>
          </a:p>
          <a:p>
            <a:pPr lvl="2" eaLnBrk="1" hangingPunct="1">
              <a:lnSpc>
                <a:spcPct val="90000"/>
              </a:lnSpc>
            </a:pPr>
            <a:r>
              <a:rPr lang="de-DE" sz="2800" dirty="0">
                <a:latin typeface="Candara" panose="020E0502030303020204" pitchFamily="34" charset="0"/>
              </a:rPr>
              <a:t>Utilitarianism</a:t>
            </a:r>
          </a:p>
          <a:p>
            <a:pPr lvl="3" eaLnBrk="1" hangingPunct="1">
              <a:lnSpc>
                <a:spcPct val="90000"/>
              </a:lnSpc>
            </a:pPr>
            <a:r>
              <a:rPr lang="de-DE" sz="2400" b="1" dirty="0">
                <a:latin typeface="Candara" panose="020E0502030303020204" pitchFamily="34" charset="0"/>
              </a:rPr>
              <a:t>Roots and principles</a:t>
            </a:r>
          </a:p>
          <a:p>
            <a:pPr lvl="3" eaLnBrk="1" hangingPunct="1">
              <a:lnSpc>
                <a:spcPct val="90000"/>
              </a:lnSpc>
            </a:pPr>
            <a:r>
              <a:rPr lang="de-DE" sz="2400" b="1" dirty="0">
                <a:latin typeface="Candara" panose="020E0502030303020204" pitchFamily="34" charset="0"/>
              </a:rPr>
              <a:t>Welfare theorems and functions</a:t>
            </a:r>
          </a:p>
          <a:p>
            <a:pPr lvl="3" eaLnBrk="1" hangingPunct="1">
              <a:lnSpc>
                <a:spcPct val="90000"/>
              </a:lnSpc>
            </a:pPr>
            <a:r>
              <a:rPr lang="de-DE" sz="2400" dirty="0">
                <a:latin typeface="Candara" panose="020E0502030303020204" pitchFamily="34" charset="0"/>
              </a:rPr>
              <a:t>Critiques</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extLst>
      <p:ext uri="{BB962C8B-B14F-4D97-AF65-F5344CB8AC3E}">
        <p14:creationId xmlns:p14="http://schemas.microsoft.com/office/powerpoint/2010/main" val="405770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Utilitarianism</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6553200" cy="4114800"/>
          </a:xfrm>
        </p:spPr>
        <p:txBody>
          <a:bodyPr/>
          <a:lstStyle/>
          <a:p>
            <a:pPr eaLnBrk="1" hangingPunct="1">
              <a:lnSpc>
                <a:spcPct val="90000"/>
              </a:lnSpc>
            </a:pPr>
            <a:r>
              <a:rPr lang="de-DE" sz="2800" dirty="0">
                <a:latin typeface="Candara" panose="020E0502030303020204" pitchFamily="34" charset="0"/>
              </a:rPr>
              <a:t>Individual pleasure, happiness, well-being</a:t>
            </a:r>
          </a:p>
          <a:p>
            <a:pPr eaLnBrk="1" hangingPunct="1">
              <a:lnSpc>
                <a:spcPct val="90000"/>
              </a:lnSpc>
            </a:pPr>
            <a:r>
              <a:rPr lang="de-DE" sz="2800" dirty="0">
                <a:latin typeface="Candara" panose="020E0502030303020204" pitchFamily="34" charset="0"/>
              </a:rPr>
              <a:t>Individual utility and social welfare</a:t>
            </a:r>
          </a:p>
          <a:p>
            <a:pPr eaLnBrk="1" hangingPunct="1">
              <a:lnSpc>
                <a:spcPct val="90000"/>
              </a:lnSpc>
            </a:pPr>
            <a:r>
              <a:rPr lang="de-DE" sz="2800" dirty="0">
                <a:latin typeface="Candara" panose="020E0502030303020204" pitchFamily="34" charset="0"/>
              </a:rPr>
              <a:t>Primacy of outcome</a:t>
            </a:r>
          </a:p>
          <a:p>
            <a:pPr eaLnBrk="1" hangingPunct="1">
              <a:lnSpc>
                <a:spcPct val="90000"/>
              </a:lnSpc>
            </a:pPr>
            <a:r>
              <a:rPr lang="de-DE" sz="2800" dirty="0">
                <a:latin typeface="Candara" panose="020E0502030303020204" pitchFamily="34" charset="0"/>
              </a:rPr>
              <a:t>No concept of procedural justice</a:t>
            </a:r>
          </a:p>
          <a:p>
            <a:pPr eaLnBrk="1" hangingPunct="1">
              <a:lnSpc>
                <a:spcPct val="90000"/>
              </a:lnSpc>
            </a:pPr>
            <a:r>
              <a:rPr lang="de-DE" sz="2800" dirty="0">
                <a:latin typeface="Candara" panose="020E0502030303020204" pitchFamily="34" charset="0"/>
              </a:rPr>
              <a:t>Government policy should strive for the greatest good for the greatest number</a:t>
            </a:r>
          </a:p>
          <a:p>
            <a:pPr eaLnBrk="1" hangingPunct="1">
              <a:lnSpc>
                <a:spcPct val="90000"/>
              </a:lnSpc>
            </a:pPr>
            <a:r>
              <a:rPr lang="de-DE" sz="2800" dirty="0">
                <a:latin typeface="Candara" panose="020E0502030303020204" pitchFamily="34" charset="0"/>
              </a:rPr>
              <a:t>Narrow: utility is individual, human utility; welfare is sum of utilities</a:t>
            </a:r>
          </a:p>
          <a:p>
            <a:pPr eaLnBrk="1" hangingPunct="1">
              <a:lnSpc>
                <a:spcPct val="90000"/>
              </a:lnSpc>
            </a:pPr>
            <a:r>
              <a:rPr lang="de-DE" sz="2800" dirty="0">
                <a:latin typeface="Candara" panose="020E0502030303020204" pitchFamily="34" charset="0"/>
              </a:rPr>
              <a:t>Broad: utility includes altruism and non-humans; welfare is some function of utilitities</a:t>
            </a:r>
            <a:endParaRPr lang="en-GB" sz="2800" dirty="0">
              <a:latin typeface="Candara" panose="020E0502030303020204" pitchFamily="34" charset="0"/>
            </a:endParaRPr>
          </a:p>
        </p:txBody>
      </p:sp>
      <p:pic>
        <p:nvPicPr>
          <p:cNvPr id="4" name="Picture 3" descr="bentham.jpg"/>
          <p:cNvPicPr>
            <a:picLocks noChangeAspect="1"/>
          </p:cNvPicPr>
          <p:nvPr/>
        </p:nvPicPr>
        <p:blipFill>
          <a:blip r:embed="rId2" cstate="print"/>
          <a:stretch>
            <a:fillRect/>
          </a:stretch>
        </p:blipFill>
        <p:spPr>
          <a:xfrm>
            <a:off x="7086600" y="304800"/>
            <a:ext cx="1963616" cy="266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lfredoPareto.gif"/>
          <p:cNvPicPr>
            <a:picLocks noChangeAspect="1"/>
          </p:cNvPicPr>
          <p:nvPr/>
        </p:nvPicPr>
        <p:blipFill>
          <a:blip r:embed="rId2" cstate="print"/>
          <a:stretch>
            <a:fillRect/>
          </a:stretch>
        </p:blipFill>
        <p:spPr>
          <a:xfrm>
            <a:off x="7430408" y="58298"/>
            <a:ext cx="1703491" cy="2169404"/>
          </a:xfrm>
          <a:prstGeom prst="rect">
            <a:avLst/>
          </a:prstGeom>
        </p:spPr>
      </p:pic>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Welfare theory</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6553200" cy="4114800"/>
          </a:xfrm>
        </p:spPr>
        <p:txBody>
          <a:bodyPr/>
          <a:lstStyle/>
          <a:p>
            <a:pPr eaLnBrk="1" hangingPunct="1">
              <a:lnSpc>
                <a:spcPct val="90000"/>
              </a:lnSpc>
            </a:pPr>
            <a:r>
              <a:rPr lang="de-DE" sz="2800" dirty="0">
                <a:latin typeface="Candara" panose="020E0502030303020204" pitchFamily="34" charset="0"/>
              </a:rPr>
              <a:t>Situation A is Pareto superior to Situation B if at least one is better off and none are worse off</a:t>
            </a:r>
          </a:p>
          <a:p>
            <a:pPr eaLnBrk="1" hangingPunct="1">
              <a:lnSpc>
                <a:spcPct val="90000"/>
              </a:lnSpc>
            </a:pPr>
            <a:r>
              <a:rPr lang="de-DE" sz="2800" dirty="0">
                <a:latin typeface="Candara" panose="020E0502030303020204" pitchFamily="34" charset="0"/>
              </a:rPr>
              <a:t>A situation is Pareto optimal, or efficient, if there are no Pareto improvements</a:t>
            </a:r>
          </a:p>
          <a:p>
            <a:pPr eaLnBrk="1" hangingPunct="1">
              <a:lnSpc>
                <a:spcPct val="90000"/>
              </a:lnSpc>
            </a:pPr>
            <a:r>
              <a:rPr lang="de-DE" sz="2800" dirty="0">
                <a:latin typeface="Candara" panose="020E0502030303020204" pitchFamily="34" charset="0"/>
              </a:rPr>
              <a:t>Situation A is a </a:t>
            </a:r>
            <a:r>
              <a:rPr lang="de-DE" sz="2800" i="1" dirty="0">
                <a:latin typeface="Candara" panose="020E0502030303020204" pitchFamily="34" charset="0"/>
              </a:rPr>
              <a:t>potential</a:t>
            </a:r>
            <a:r>
              <a:rPr lang="de-DE" sz="2800" dirty="0">
                <a:latin typeface="Candara" panose="020E0502030303020204" pitchFamily="34" charset="0"/>
              </a:rPr>
              <a:t> Pareto improvement to situation B if it is Pareto superior after transfers, that is, if the winners compensate the losers</a:t>
            </a:r>
          </a:p>
          <a:p>
            <a:pPr lvl="1" eaLnBrk="1" hangingPunct="1">
              <a:lnSpc>
                <a:spcPct val="90000"/>
              </a:lnSpc>
            </a:pPr>
            <a:r>
              <a:rPr lang="de-DE" sz="2400" dirty="0">
                <a:latin typeface="Candara" panose="020E0502030303020204" pitchFamily="34" charset="0"/>
              </a:rPr>
              <a:t>Jargon: it satisfies the Kaldor-Hicks criterion</a:t>
            </a:r>
            <a:endParaRPr lang="en-GB" sz="2400" dirty="0">
              <a:latin typeface="Candara" panose="020E0502030303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949" y="2286000"/>
            <a:ext cx="1492407" cy="203651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949" y="4380812"/>
            <a:ext cx="1492407" cy="2089371"/>
          </a:xfrm>
          <a:prstGeom prst="rect">
            <a:avLst/>
          </a:prstGeom>
        </p:spPr>
      </p:pic>
    </p:spTree>
    <p:extLst>
      <p:ext uri="{BB962C8B-B14F-4D97-AF65-F5344CB8AC3E}">
        <p14:creationId xmlns:p14="http://schemas.microsoft.com/office/powerpoint/2010/main" val="330326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Welfare theorems</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4411342" cy="4114800"/>
          </a:xfrm>
        </p:spPr>
        <p:txBody>
          <a:bodyPr/>
          <a:lstStyle/>
          <a:p>
            <a:pPr eaLnBrk="1" hangingPunct="1">
              <a:lnSpc>
                <a:spcPct val="90000"/>
              </a:lnSpc>
            </a:pPr>
            <a:r>
              <a:rPr lang="de-DE" sz="2800" dirty="0">
                <a:latin typeface="Candara" panose="020E0502030303020204" pitchFamily="34" charset="0"/>
              </a:rPr>
              <a:t>A perfectly competitive equilibrium is a Pareto optimum</a:t>
            </a:r>
          </a:p>
          <a:p>
            <a:pPr lvl="1" eaLnBrk="1" hangingPunct="1">
              <a:lnSpc>
                <a:spcPct val="90000"/>
              </a:lnSpc>
            </a:pPr>
            <a:r>
              <a:rPr lang="de-DE" sz="2400" dirty="0">
                <a:latin typeface="Candara" panose="020E0502030303020204" pitchFamily="34" charset="0"/>
              </a:rPr>
              <a:t>First fundamental welfare theorem</a:t>
            </a:r>
          </a:p>
          <a:p>
            <a:pPr eaLnBrk="1" hangingPunct="1">
              <a:lnSpc>
                <a:spcPct val="90000"/>
              </a:lnSpc>
            </a:pPr>
            <a:r>
              <a:rPr lang="en-GB" sz="2800" dirty="0">
                <a:latin typeface="Candara" panose="020E0502030303020204" pitchFamily="34" charset="0"/>
              </a:rPr>
              <a:t>Any Pareto optimum can be achieved as a perfectly competitive equilibrium with the appropriate reallocation of resources</a:t>
            </a:r>
          </a:p>
          <a:p>
            <a:pPr lvl="1" eaLnBrk="1" hangingPunct="1">
              <a:lnSpc>
                <a:spcPct val="90000"/>
              </a:lnSpc>
            </a:pPr>
            <a:r>
              <a:rPr lang="en-GB" sz="2400" dirty="0">
                <a:latin typeface="Candara" panose="020E0502030303020204" pitchFamily="34" charset="0"/>
              </a:rPr>
              <a:t>Second fundamental welfare theorem</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7142" y="892913"/>
            <a:ext cx="1126948" cy="16819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947" y="892913"/>
            <a:ext cx="1347322" cy="16819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1498" y="892913"/>
            <a:ext cx="1266302" cy="1681908"/>
          </a:xfrm>
          <a:prstGeom prst="rect">
            <a:avLst/>
          </a:prstGeom>
        </p:spPr>
      </p:pic>
      <p:pic>
        <p:nvPicPr>
          <p:cNvPr id="9" name="Picture 8" descr="Oskar Lan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7800" y="2652661"/>
            <a:ext cx="1222878" cy="1673120"/>
          </a:xfrm>
          <a:prstGeom prst="rect">
            <a:avLst/>
          </a:prstGeom>
        </p:spPr>
      </p:pic>
      <p:pic>
        <p:nvPicPr>
          <p:cNvPr id="10" name="Picture 9" descr="Fred Taylo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2947" y="2652661"/>
            <a:ext cx="1428551" cy="1671709"/>
          </a:xfrm>
          <a:prstGeom prst="rect">
            <a:avLst/>
          </a:prstGeom>
        </p:spPr>
      </p:pic>
    </p:spTree>
    <p:extLst>
      <p:ext uri="{BB962C8B-B14F-4D97-AF65-F5344CB8AC3E}">
        <p14:creationId xmlns:p14="http://schemas.microsoft.com/office/powerpoint/2010/main" val="342511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3"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Social welfare</a:t>
            </a:r>
            <a:endParaRPr lang="en-GB" sz="3600" dirty="0">
              <a:latin typeface="Candara" panose="020E0502030303020204" pitchFamily="34" charset="0"/>
            </a:endParaRPr>
          </a:p>
        </p:txBody>
      </p:sp>
      <p:sp>
        <p:nvSpPr>
          <p:cNvPr id="1034" name="Rectangle 3"/>
          <p:cNvSpPr>
            <a:spLocks noGrp="1" noChangeArrowheads="1"/>
          </p:cNvSpPr>
          <p:nvPr>
            <p:ph type="body" idx="1"/>
          </p:nvPr>
        </p:nvSpPr>
        <p:spPr/>
        <p:txBody>
          <a:bodyPr/>
          <a:lstStyle/>
          <a:p>
            <a:pPr eaLnBrk="1" hangingPunct="1">
              <a:buFontTx/>
              <a:buNone/>
            </a:pPr>
            <a:endParaRPr lang="de-DE"/>
          </a:p>
          <a:p>
            <a:pPr eaLnBrk="1" hangingPunct="1">
              <a:buFontTx/>
              <a:buNone/>
            </a:pPr>
            <a:endParaRPr lang="de-DE"/>
          </a:p>
          <a:p>
            <a:pPr eaLnBrk="1" hangingPunct="1">
              <a:buFontTx/>
              <a:buNone/>
            </a:pPr>
            <a:endParaRPr lang="de-DE"/>
          </a:p>
          <a:p>
            <a:pPr eaLnBrk="1" hangingPunct="1">
              <a:buFontTx/>
              <a:buNone/>
            </a:pPr>
            <a:endParaRPr lang="en-GB"/>
          </a:p>
        </p:txBody>
      </p:sp>
      <p:graphicFrame>
        <p:nvGraphicFramePr>
          <p:cNvPr id="1026" name="Object 0"/>
          <p:cNvGraphicFramePr>
            <a:graphicFrameLocks noChangeAspect="1"/>
          </p:cNvGraphicFramePr>
          <p:nvPr/>
        </p:nvGraphicFramePr>
        <p:xfrm>
          <a:off x="685800" y="1130300"/>
          <a:ext cx="1828800" cy="609600"/>
        </p:xfrm>
        <a:graphic>
          <a:graphicData uri="http://schemas.openxmlformats.org/presentationml/2006/ole">
            <mc:AlternateContent xmlns:mc="http://schemas.openxmlformats.org/markup-compatibility/2006">
              <mc:Choice xmlns:v="urn:schemas-microsoft-com:vml" Requires="v">
                <p:oleObj spid="_x0000_s1467" name="Equation" r:id="rId3" imgW="1828800" imgH="609480" progId="Equation.DSMT4">
                  <p:embed/>
                </p:oleObj>
              </mc:Choice>
              <mc:Fallback>
                <p:oleObj name="Equation" r:id="rId3" imgW="1828800" imgH="609480" progId="Equation.DSMT4">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30300"/>
                        <a:ext cx="1828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1"/>
          <p:cNvGraphicFramePr>
            <a:graphicFrameLocks noChangeAspect="1"/>
          </p:cNvGraphicFramePr>
          <p:nvPr/>
        </p:nvGraphicFramePr>
        <p:xfrm>
          <a:off x="3365500" y="1130300"/>
          <a:ext cx="3238500" cy="609600"/>
        </p:xfrm>
        <a:graphic>
          <a:graphicData uri="http://schemas.openxmlformats.org/presentationml/2006/ole">
            <mc:AlternateContent xmlns:mc="http://schemas.openxmlformats.org/markup-compatibility/2006">
              <mc:Choice xmlns:v="urn:schemas-microsoft-com:vml" Requires="v">
                <p:oleObj spid="_x0000_s1468" name="Equation" r:id="rId5" imgW="3238200" imgH="609480" progId="Equation.DSMT4">
                  <p:embed/>
                </p:oleObj>
              </mc:Choice>
              <mc:Fallback>
                <p:oleObj name="Equation" r:id="rId5" imgW="3238200" imgH="60948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500" y="1130300"/>
                        <a:ext cx="32385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6" name="Object 2"/>
          <p:cNvGraphicFramePr>
            <a:graphicFrameLocks noChangeAspect="1"/>
          </p:cNvGraphicFramePr>
          <p:nvPr/>
        </p:nvGraphicFramePr>
        <p:xfrm>
          <a:off x="3340100" y="3130550"/>
          <a:ext cx="3162300" cy="901700"/>
        </p:xfrm>
        <a:graphic>
          <a:graphicData uri="http://schemas.openxmlformats.org/presentationml/2006/ole">
            <mc:AlternateContent xmlns:mc="http://schemas.openxmlformats.org/markup-compatibility/2006">
              <mc:Choice xmlns:v="urn:schemas-microsoft-com:vml" Requires="v">
                <p:oleObj spid="_x0000_s1469" name="Equation" r:id="rId7" imgW="3162240" imgH="901440" progId="Equation.DSMT4">
                  <p:embed/>
                </p:oleObj>
              </mc:Choice>
              <mc:Fallback>
                <p:oleObj name="Equation" r:id="rId7" imgW="3162240" imgH="901440"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0100" y="3130550"/>
                        <a:ext cx="31623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7" name="Object 3"/>
          <p:cNvGraphicFramePr>
            <a:graphicFrameLocks noChangeAspect="1"/>
          </p:cNvGraphicFramePr>
          <p:nvPr/>
        </p:nvGraphicFramePr>
        <p:xfrm>
          <a:off x="615950" y="2673350"/>
          <a:ext cx="1943100" cy="1384300"/>
        </p:xfrm>
        <a:graphic>
          <a:graphicData uri="http://schemas.openxmlformats.org/presentationml/2006/ole">
            <mc:AlternateContent xmlns:mc="http://schemas.openxmlformats.org/markup-compatibility/2006">
              <mc:Choice xmlns:v="urn:schemas-microsoft-com:vml" Requires="v">
                <p:oleObj spid="_x0000_s1470" name="Equation" r:id="rId9" imgW="1942920" imgH="1384200" progId="Equation.DSMT4">
                  <p:embed/>
                </p:oleObj>
              </mc:Choice>
              <mc:Fallback>
                <p:oleObj name="Equation" r:id="rId9" imgW="1942920" imgH="13842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950" y="2673350"/>
                        <a:ext cx="1943100" cy="1384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8" name="Object 4"/>
          <p:cNvGraphicFramePr>
            <a:graphicFrameLocks noChangeAspect="1"/>
          </p:cNvGraphicFramePr>
          <p:nvPr/>
        </p:nvGraphicFramePr>
        <p:xfrm>
          <a:off x="3390900" y="4203700"/>
          <a:ext cx="2921000" cy="914400"/>
        </p:xfrm>
        <a:graphic>
          <a:graphicData uri="http://schemas.openxmlformats.org/presentationml/2006/ole">
            <mc:AlternateContent xmlns:mc="http://schemas.openxmlformats.org/markup-compatibility/2006">
              <mc:Choice xmlns:v="urn:schemas-microsoft-com:vml" Requires="v">
                <p:oleObj spid="_x0000_s1471" name="Equation" r:id="rId11" imgW="2920680" imgH="914400" progId="Equation.DSMT4">
                  <p:embed/>
                </p:oleObj>
              </mc:Choice>
              <mc:Fallback>
                <p:oleObj name="Equation" r:id="rId11" imgW="2920680" imgH="91440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0900" y="4203700"/>
                        <a:ext cx="29210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5"/>
          <p:cNvGraphicFramePr>
            <a:graphicFrameLocks noChangeAspect="1"/>
          </p:cNvGraphicFramePr>
          <p:nvPr/>
        </p:nvGraphicFramePr>
        <p:xfrm>
          <a:off x="3359150" y="2355850"/>
          <a:ext cx="3683000" cy="596900"/>
        </p:xfrm>
        <a:graphic>
          <a:graphicData uri="http://schemas.openxmlformats.org/presentationml/2006/ole">
            <mc:AlternateContent xmlns:mc="http://schemas.openxmlformats.org/markup-compatibility/2006">
              <mc:Choice xmlns:v="urn:schemas-microsoft-com:vml" Requires="v">
                <p:oleObj spid="_x0000_s1472" name="Equation" r:id="rId13" imgW="3682800" imgH="596880" progId="Equation.DSMT4">
                  <p:embed/>
                </p:oleObj>
              </mc:Choice>
              <mc:Fallback>
                <p:oleObj name="Equation" r:id="rId13" imgW="3682800" imgH="596880" progId="Equation.DSMT4">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9150" y="2355850"/>
                        <a:ext cx="3683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6"/>
          <p:cNvGraphicFramePr>
            <a:graphicFrameLocks noChangeAspect="1"/>
          </p:cNvGraphicFramePr>
          <p:nvPr/>
        </p:nvGraphicFramePr>
        <p:xfrm>
          <a:off x="3346450" y="5422900"/>
          <a:ext cx="3924300" cy="596900"/>
        </p:xfrm>
        <a:graphic>
          <a:graphicData uri="http://schemas.openxmlformats.org/presentationml/2006/ole">
            <mc:AlternateContent xmlns:mc="http://schemas.openxmlformats.org/markup-compatibility/2006">
              <mc:Choice xmlns:v="urn:schemas-microsoft-com:vml" Requires="v">
                <p:oleObj spid="_x0000_s1473" name="Equation" r:id="rId15" imgW="3924000" imgH="596880" progId="Equation.DSMT4">
                  <p:embed/>
                </p:oleObj>
              </mc:Choice>
              <mc:Fallback>
                <p:oleObj name="Equation" r:id="rId15" imgW="3924000" imgH="596880" progId="Equation.DSMT4">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6450" y="5422900"/>
                        <a:ext cx="39243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24" y="4238361"/>
            <a:ext cx="946710" cy="1388508"/>
          </a:xfrm>
          <a:prstGeom prst="rect">
            <a:avLst/>
          </a:prstGeom>
        </p:spPr>
      </p:pic>
      <p:pic>
        <p:nvPicPr>
          <p:cNvPr id="3" name="Picture 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4500" y="4261178"/>
            <a:ext cx="940531" cy="1149022"/>
          </a:xfrm>
          <a:prstGeom prst="rect">
            <a:avLst/>
          </a:prstGeom>
        </p:spPr>
      </p:pic>
      <p:pic>
        <p:nvPicPr>
          <p:cNvPr id="13" name="Picture 12" descr="John_Rawls.jpg"/>
          <p:cNvPicPr>
            <a:picLocks noChangeAspect="1"/>
          </p:cNvPicPr>
          <p:nvPr/>
        </p:nvPicPr>
        <p:blipFill>
          <a:blip r:embed="rId19" cstate="print"/>
          <a:stretch>
            <a:fillRect/>
          </a:stretch>
        </p:blipFill>
        <p:spPr>
          <a:xfrm>
            <a:off x="7975585" y="2166760"/>
            <a:ext cx="863615" cy="881240"/>
          </a:xfrm>
          <a:prstGeom prst="rect">
            <a:avLst/>
          </a:prstGeom>
        </p:spPr>
      </p:pic>
      <p:pic>
        <p:nvPicPr>
          <p:cNvPr id="14" name="Picture 13" descr="bentham.jpg"/>
          <p:cNvPicPr>
            <a:picLocks noChangeAspect="1"/>
          </p:cNvPicPr>
          <p:nvPr/>
        </p:nvPicPr>
        <p:blipFill>
          <a:blip r:embed="rId20" cstate="print"/>
          <a:stretch>
            <a:fillRect/>
          </a:stretch>
        </p:blipFill>
        <p:spPr>
          <a:xfrm>
            <a:off x="8051977" y="3149082"/>
            <a:ext cx="711023" cy="965718"/>
          </a:xfrm>
          <a:prstGeom prst="rect">
            <a:avLst/>
          </a:prstGeom>
        </p:spPr>
      </p:pic>
      <p:pic>
        <p:nvPicPr>
          <p:cNvPr id="4" name="Picture 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048497" y="5279136"/>
            <a:ext cx="714503" cy="969264"/>
          </a:xfrm>
          <a:prstGeom prst="rect">
            <a:avLst/>
          </a:prstGeom>
        </p:spPr>
      </p:pic>
      <p:pic>
        <p:nvPicPr>
          <p:cNvPr id="5" name="Picture 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85971" y="4240351"/>
            <a:ext cx="815029" cy="995129"/>
          </a:xfrm>
          <a:prstGeom prst="rect">
            <a:avLst/>
          </a:prstGeom>
        </p:spPr>
      </p:pic>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60899" y="4240352"/>
            <a:ext cx="702101" cy="983808"/>
          </a:xfrm>
          <a:prstGeom prst="rect">
            <a:avLst/>
          </a:prstGeom>
        </p:spPr>
      </p:pic>
      <p:pic>
        <p:nvPicPr>
          <p:cNvPr id="8" name="Picture 7" descr="A person wearing a suit and tie smiling at the camera&#10;&#10;Description automatically generated">
            <a:extLst>
              <a:ext uri="{FF2B5EF4-FFF2-40B4-BE49-F238E27FC236}">
                <a16:creationId xmlns:a16="http://schemas.microsoft.com/office/drawing/2014/main" id="{BE9A6203-0DA2-41F8-BA3E-ED8EF7FEE58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072821" y="4191000"/>
            <a:ext cx="975179" cy="1365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2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2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2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2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2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EnvEcon1 </a:t>
            </a:r>
            <a:r>
              <a:rPr lang="de-DE" sz="3600">
                <a:latin typeface="Candara" panose="020E0502030303020204" pitchFamily="34" charset="0"/>
              </a:rPr>
              <a:t>– Social choice</a:t>
            </a:r>
            <a:endParaRPr lang="en-GB" sz="3600" dirty="0">
              <a:latin typeface="Candara" panose="020E0502030303020204" pitchFamily="34" charset="0"/>
            </a:endParaRPr>
          </a:p>
        </p:txBody>
      </p:sp>
      <p:sp>
        <p:nvSpPr>
          <p:cNvPr id="3075" name="Rectangle 3"/>
          <p:cNvSpPr>
            <a:spLocks noGrp="1" noChangeArrowheads="1"/>
          </p:cNvSpPr>
          <p:nvPr>
            <p:ph type="body" idx="1"/>
          </p:nvPr>
        </p:nvSpPr>
        <p:spPr>
          <a:xfrm>
            <a:off x="685800" y="1066800"/>
            <a:ext cx="7772400" cy="4114800"/>
          </a:xfrm>
        </p:spPr>
        <p:txBody>
          <a:bodyPr/>
          <a:lstStyle/>
          <a:p>
            <a:pPr eaLnBrk="1" hangingPunct="1"/>
            <a:r>
              <a:rPr lang="de-DE" dirty="0">
                <a:latin typeface="Candara" panose="020E0502030303020204" pitchFamily="34" charset="0"/>
              </a:rPr>
              <a:t>Ethical foundations of social choice</a:t>
            </a:r>
          </a:p>
          <a:p>
            <a:pPr eaLnBrk="1" hangingPunct="1"/>
            <a:r>
              <a:rPr lang="de-DE" dirty="0">
                <a:latin typeface="Candara" panose="020E0502030303020204" pitchFamily="34" charset="0"/>
              </a:rPr>
              <a:t>Sustainability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Arrow</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066800"/>
            <a:ext cx="8153400" cy="4114800"/>
          </a:xfrm>
        </p:spPr>
        <p:txBody>
          <a:bodyPr/>
          <a:lstStyle/>
          <a:p>
            <a:pPr marL="0" indent="0" eaLnBrk="1" hangingPunct="1">
              <a:lnSpc>
                <a:spcPct val="90000"/>
              </a:lnSpc>
              <a:buNone/>
            </a:pPr>
            <a:r>
              <a:rPr lang="en-GB" sz="2800" dirty="0">
                <a:latin typeface="Candara" panose="020E0502030303020204" pitchFamily="34" charset="0"/>
              </a:rPr>
              <a:t>If there are 2 agents and 3 goods </a:t>
            </a:r>
            <a:r>
              <a:rPr lang="en-GB" sz="2400" dirty="0">
                <a:latin typeface="Candara" panose="020E0502030303020204" pitchFamily="34" charset="0"/>
              </a:rPr>
              <a:t>(or 3 agents and 2 goods) </a:t>
            </a:r>
            <a:r>
              <a:rPr lang="en-GB" sz="2800" dirty="0">
                <a:latin typeface="Candara" panose="020E0502030303020204" pitchFamily="34" charset="0"/>
              </a:rPr>
              <a:t>and utility cannot be compared, then individual preferences / utility functions cannot be aggregated to social preferences / a social welfare function that satisfies</a:t>
            </a:r>
          </a:p>
          <a:p>
            <a:pPr lvl="1" eaLnBrk="1" hangingPunct="1">
              <a:lnSpc>
                <a:spcPct val="90000"/>
              </a:lnSpc>
            </a:pPr>
            <a:r>
              <a:rPr lang="en-GB" sz="2400" dirty="0">
                <a:latin typeface="Candara" panose="020E0502030303020204" pitchFamily="34" charset="0"/>
              </a:rPr>
              <a:t>Non-dictatorship</a:t>
            </a:r>
          </a:p>
          <a:p>
            <a:pPr lvl="1" eaLnBrk="1" hangingPunct="1">
              <a:lnSpc>
                <a:spcPct val="90000"/>
              </a:lnSpc>
            </a:pPr>
            <a:r>
              <a:rPr lang="en-GB" sz="2400" dirty="0">
                <a:latin typeface="Candara" panose="020E0502030303020204" pitchFamily="34" charset="0"/>
              </a:rPr>
              <a:t>Non-imposition</a:t>
            </a:r>
          </a:p>
          <a:p>
            <a:pPr lvl="1" eaLnBrk="1" hangingPunct="1">
              <a:lnSpc>
                <a:spcPct val="90000"/>
              </a:lnSpc>
            </a:pPr>
            <a:r>
              <a:rPr lang="en-GB" sz="2400" dirty="0">
                <a:latin typeface="Candara" panose="020E0502030303020204" pitchFamily="34" charset="0"/>
              </a:rPr>
              <a:t>Unrestricted domain</a:t>
            </a:r>
          </a:p>
          <a:p>
            <a:pPr lvl="1" eaLnBrk="1" hangingPunct="1">
              <a:lnSpc>
                <a:spcPct val="90000"/>
              </a:lnSpc>
            </a:pPr>
            <a:r>
              <a:rPr lang="en-GB" sz="2400" dirty="0">
                <a:latin typeface="Candara" panose="020E0502030303020204" pitchFamily="34" charset="0"/>
              </a:rPr>
              <a:t>Independence of irrelevant alternatives</a:t>
            </a:r>
          </a:p>
          <a:p>
            <a:pPr lvl="1" eaLnBrk="1" hangingPunct="1">
              <a:lnSpc>
                <a:spcPct val="90000"/>
              </a:lnSpc>
            </a:pPr>
            <a:r>
              <a:rPr lang="en-GB" sz="2400" dirty="0">
                <a:latin typeface="Candara" panose="020E0502030303020204" pitchFamily="34" charset="0"/>
              </a:rPr>
              <a:t>Monotonicity </a:t>
            </a:r>
          </a:p>
          <a:p>
            <a:pPr lvl="1" eaLnBrk="1" hangingPunct="1">
              <a:lnSpc>
                <a:spcPct val="90000"/>
              </a:lnSpc>
            </a:pPr>
            <a:r>
              <a:rPr lang="en-GB" sz="2400" dirty="0">
                <a:latin typeface="Candara" panose="020E0502030303020204" pitchFamily="34" charset="0"/>
              </a:rPr>
              <a:t>(ditto if monotonicity and non-imposition are replaced by Pareto efficiency)</a:t>
            </a:r>
          </a:p>
          <a:p>
            <a:pPr lvl="1" eaLnBrk="1" hangingPunct="1">
              <a:lnSpc>
                <a:spcPct val="90000"/>
              </a:lnSpc>
            </a:pPr>
            <a:endParaRPr lang="en-GB" sz="2400" dirty="0">
              <a:latin typeface="Candara" panose="020E0502030303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2667000"/>
            <a:ext cx="1905000" cy="2381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lvl="2" eaLnBrk="1" hangingPunct="1">
              <a:lnSpc>
                <a:spcPct val="90000"/>
              </a:lnSpc>
            </a:pPr>
            <a:r>
              <a:rPr lang="de-DE" sz="2800" dirty="0">
                <a:latin typeface="Candara" panose="020E0502030303020204" pitchFamily="34" charset="0"/>
              </a:rPr>
              <a:t>Libertarianism</a:t>
            </a:r>
          </a:p>
          <a:p>
            <a:pPr lvl="2" eaLnBrk="1" hangingPunct="1">
              <a:lnSpc>
                <a:spcPct val="90000"/>
              </a:lnSpc>
            </a:pPr>
            <a:r>
              <a:rPr lang="de-DE" sz="2800" dirty="0">
                <a:latin typeface="Candara" panose="020E0502030303020204" pitchFamily="34" charset="0"/>
              </a:rPr>
              <a:t>Utilitarianism</a:t>
            </a:r>
          </a:p>
          <a:p>
            <a:pPr lvl="3" eaLnBrk="1" hangingPunct="1">
              <a:lnSpc>
                <a:spcPct val="90000"/>
              </a:lnSpc>
            </a:pPr>
            <a:r>
              <a:rPr lang="de-DE" sz="2800" dirty="0">
                <a:latin typeface="Candara" panose="020E0502030303020204" pitchFamily="34" charset="0"/>
              </a:rPr>
              <a:t>Roots and principles</a:t>
            </a:r>
          </a:p>
          <a:p>
            <a:pPr lvl="3" eaLnBrk="1" hangingPunct="1">
              <a:lnSpc>
                <a:spcPct val="90000"/>
              </a:lnSpc>
            </a:pPr>
            <a:r>
              <a:rPr lang="de-DE" sz="2800" dirty="0">
                <a:latin typeface="Candara" panose="020E0502030303020204" pitchFamily="34" charset="0"/>
              </a:rPr>
              <a:t>Welfare theorems and functions</a:t>
            </a:r>
          </a:p>
          <a:p>
            <a:pPr lvl="3" eaLnBrk="1" hangingPunct="1">
              <a:lnSpc>
                <a:spcPct val="90000"/>
              </a:lnSpc>
            </a:pPr>
            <a:r>
              <a:rPr lang="de-DE" sz="2800" b="1" dirty="0">
                <a:latin typeface="Candara" panose="020E0502030303020204" pitchFamily="34" charset="0"/>
              </a:rPr>
              <a:t>Critiques</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extLst>
      <p:ext uri="{BB962C8B-B14F-4D97-AF65-F5344CB8AC3E}">
        <p14:creationId xmlns:p14="http://schemas.microsoft.com/office/powerpoint/2010/main" val="3262840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Rawls</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066800"/>
            <a:ext cx="7010400" cy="4114800"/>
          </a:xfrm>
        </p:spPr>
        <p:txBody>
          <a:bodyPr/>
          <a:lstStyle/>
          <a:p>
            <a:pPr eaLnBrk="1" hangingPunct="1">
              <a:lnSpc>
                <a:spcPct val="90000"/>
              </a:lnSpc>
            </a:pPr>
            <a:r>
              <a:rPr lang="en-GB" sz="2800" dirty="0">
                <a:latin typeface="Candara" panose="020E0502030303020204" pitchFamily="34" charset="0"/>
              </a:rPr>
              <a:t>Justice is what everyone would agree to if all were free, rational and impartial: veil of ignorance</a:t>
            </a:r>
          </a:p>
          <a:p>
            <a:pPr lvl="1" eaLnBrk="1" hangingPunct="1">
              <a:lnSpc>
                <a:spcPct val="90000"/>
              </a:lnSpc>
            </a:pPr>
            <a:r>
              <a:rPr lang="en-GB" dirty="0">
                <a:latin typeface="Candara" panose="020E0502030303020204" pitchFamily="34" charset="0"/>
              </a:rPr>
              <a:t>Skills</a:t>
            </a:r>
          </a:p>
          <a:p>
            <a:pPr lvl="1" eaLnBrk="1" hangingPunct="1">
              <a:lnSpc>
                <a:spcPct val="90000"/>
              </a:lnSpc>
            </a:pPr>
            <a:r>
              <a:rPr lang="en-GB" dirty="0">
                <a:latin typeface="Candara" panose="020E0502030303020204" pitchFamily="34" charset="0"/>
              </a:rPr>
              <a:t>Position</a:t>
            </a:r>
          </a:p>
          <a:p>
            <a:pPr lvl="1" eaLnBrk="1" hangingPunct="1">
              <a:lnSpc>
                <a:spcPct val="90000"/>
              </a:lnSpc>
            </a:pPr>
            <a:r>
              <a:rPr lang="en-GB" dirty="0">
                <a:latin typeface="Candara" panose="020E0502030303020204" pitchFamily="34" charset="0"/>
              </a:rPr>
              <a:t>Attitude</a:t>
            </a:r>
          </a:p>
          <a:p>
            <a:pPr eaLnBrk="1" hangingPunct="1">
              <a:lnSpc>
                <a:spcPct val="90000"/>
              </a:lnSpc>
            </a:pPr>
            <a:r>
              <a:rPr lang="en-GB" sz="2800" dirty="0">
                <a:latin typeface="Candara" panose="020E0502030303020204" pitchFamily="34" charset="0"/>
              </a:rPr>
              <a:t>Fundamental principles</a:t>
            </a:r>
          </a:p>
          <a:p>
            <a:pPr lvl="1" eaLnBrk="1" hangingPunct="1">
              <a:lnSpc>
                <a:spcPct val="90000"/>
              </a:lnSpc>
            </a:pPr>
            <a:r>
              <a:rPr lang="en-GB" dirty="0">
                <a:latin typeface="Candara" panose="020E0502030303020204" pitchFamily="34" charset="0"/>
              </a:rPr>
              <a:t>Maximum liberty, no infringement on other’s liberties</a:t>
            </a:r>
          </a:p>
          <a:p>
            <a:pPr lvl="1" eaLnBrk="1" hangingPunct="1">
              <a:lnSpc>
                <a:spcPct val="90000"/>
              </a:lnSpc>
            </a:pPr>
            <a:r>
              <a:rPr lang="en-GB" dirty="0">
                <a:latin typeface="Candara" panose="020E0502030303020204" pitchFamily="34" charset="0"/>
              </a:rPr>
              <a:t>Resource difference only if</a:t>
            </a:r>
          </a:p>
          <a:p>
            <a:pPr lvl="2" eaLnBrk="1" hangingPunct="1">
              <a:lnSpc>
                <a:spcPct val="90000"/>
              </a:lnSpc>
            </a:pPr>
            <a:r>
              <a:rPr lang="en-GB" sz="2800" dirty="0">
                <a:latin typeface="Candara" panose="020E0502030303020204" pitchFamily="34" charset="0"/>
              </a:rPr>
              <a:t>It makes everyone better off</a:t>
            </a:r>
          </a:p>
          <a:p>
            <a:pPr lvl="2" eaLnBrk="1" hangingPunct="1">
              <a:lnSpc>
                <a:spcPct val="90000"/>
              </a:lnSpc>
            </a:pPr>
            <a:r>
              <a:rPr lang="en-GB" sz="2800" dirty="0">
                <a:latin typeface="Candara" panose="020E0502030303020204" pitchFamily="34" charset="0"/>
              </a:rPr>
              <a:t>Attached to position</a:t>
            </a:r>
          </a:p>
        </p:txBody>
      </p:sp>
      <p:pic>
        <p:nvPicPr>
          <p:cNvPr id="4" name="Picture 3" descr="John_Rawls.jpg"/>
          <p:cNvPicPr>
            <a:picLocks noChangeAspect="1"/>
          </p:cNvPicPr>
          <p:nvPr/>
        </p:nvPicPr>
        <p:blipFill>
          <a:blip r:embed="rId2" cstate="print"/>
          <a:stretch>
            <a:fillRect/>
          </a:stretch>
        </p:blipFill>
        <p:spPr>
          <a:xfrm>
            <a:off x="4876801" y="1936104"/>
            <a:ext cx="2209799" cy="2254896"/>
          </a:xfrm>
          <a:prstGeom prst="rect">
            <a:avLst/>
          </a:prstGeom>
        </p:spPr>
      </p:pic>
    </p:spTree>
    <p:extLst>
      <p:ext uri="{BB962C8B-B14F-4D97-AF65-F5344CB8AC3E}">
        <p14:creationId xmlns:p14="http://schemas.microsoft.com/office/powerpoint/2010/main" val="348987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Rawls (2)</a:t>
            </a:r>
            <a:endParaRPr lang="en-GB" sz="3600" dirty="0">
              <a:latin typeface="Candara" panose="020E0502030303020204" pitchFamily="34" charset="0"/>
            </a:endParaRPr>
          </a:p>
        </p:txBody>
      </p:sp>
      <p:sp>
        <p:nvSpPr>
          <p:cNvPr id="10243" name="Rectangle 3"/>
          <p:cNvSpPr>
            <a:spLocks noGrp="1" noChangeArrowheads="1"/>
          </p:cNvSpPr>
          <p:nvPr>
            <p:ph type="body" idx="1"/>
          </p:nvPr>
        </p:nvSpPr>
        <p:spPr>
          <a:xfrm>
            <a:off x="685800" y="1219200"/>
            <a:ext cx="7772400" cy="4114800"/>
          </a:xfrm>
        </p:spPr>
        <p:txBody>
          <a:bodyPr/>
          <a:lstStyle/>
          <a:p>
            <a:pPr eaLnBrk="1" hangingPunct="1"/>
            <a:r>
              <a:rPr lang="de-DE" sz="2800" dirty="0">
                <a:latin typeface="Candara" panose="020E0502030303020204" pitchFamily="34" charset="0"/>
              </a:rPr>
              <a:t>Often reinterpreted in a utilitarian way: maximise the utility of the worst off</a:t>
            </a:r>
          </a:p>
          <a:p>
            <a:pPr eaLnBrk="1" hangingPunct="1"/>
            <a:r>
              <a:rPr lang="de-DE" sz="2800" dirty="0">
                <a:latin typeface="Candara" panose="020E0502030303020204" pitchFamily="34" charset="0"/>
              </a:rPr>
              <a:t>Rawls may have disagreed with that</a:t>
            </a:r>
          </a:p>
          <a:p>
            <a:pPr eaLnBrk="1" hangingPunct="1"/>
            <a:r>
              <a:rPr lang="de-DE" sz="2800" dirty="0">
                <a:latin typeface="Candara" panose="020E0502030303020204" pitchFamily="34" charset="0"/>
              </a:rPr>
              <a:t>Holds also intertemporally (or so some argue)</a:t>
            </a:r>
            <a:endParaRPr lang="en-GB" sz="2800" dirty="0">
              <a:latin typeface="Candara" panose="020E0502030303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Other criticism</a:t>
            </a:r>
            <a:endParaRPr lang="en-GB" sz="3600" dirty="0">
              <a:latin typeface="Candara" panose="020E0502030303020204" pitchFamily="34" charset="0"/>
            </a:endParaRPr>
          </a:p>
        </p:txBody>
      </p:sp>
      <p:sp>
        <p:nvSpPr>
          <p:cNvPr id="11267" name="Rectangle 3"/>
          <p:cNvSpPr>
            <a:spLocks noGrp="1" noChangeArrowheads="1"/>
          </p:cNvSpPr>
          <p:nvPr>
            <p:ph type="body" idx="1"/>
          </p:nvPr>
        </p:nvSpPr>
        <p:spPr>
          <a:xfrm>
            <a:off x="685800" y="1219200"/>
            <a:ext cx="5943600" cy="4114800"/>
          </a:xfrm>
        </p:spPr>
        <p:txBody>
          <a:bodyPr/>
          <a:lstStyle/>
          <a:p>
            <a:pPr eaLnBrk="1" hangingPunct="1"/>
            <a:r>
              <a:rPr lang="de-DE" sz="2800" dirty="0">
                <a:latin typeface="Candara" panose="020E0502030303020204" pitchFamily="34" charset="0"/>
              </a:rPr>
              <a:t>Naturalism, libertarianism</a:t>
            </a:r>
          </a:p>
          <a:p>
            <a:pPr eaLnBrk="1" hangingPunct="1"/>
            <a:r>
              <a:rPr lang="de-DE" sz="2800" dirty="0">
                <a:latin typeface="Candara" panose="020E0502030303020204" pitchFamily="34" charset="0"/>
              </a:rPr>
              <a:t>Utility is too narrow, there is more than goods and services, e.g., freedom</a:t>
            </a:r>
          </a:p>
          <a:p>
            <a:pPr eaLnBrk="1" hangingPunct="1"/>
            <a:r>
              <a:rPr lang="de-DE" sz="2800" dirty="0">
                <a:latin typeface="Candara" panose="020E0502030303020204" pitchFamily="34" charset="0"/>
              </a:rPr>
              <a:t>Besides individual utility, there is altruism, responsibility</a:t>
            </a:r>
          </a:p>
          <a:p>
            <a:pPr eaLnBrk="1" hangingPunct="1"/>
            <a:r>
              <a:rPr lang="de-DE" sz="2800" dirty="0">
                <a:latin typeface="Candara" panose="020E0502030303020204" pitchFamily="34" charset="0"/>
              </a:rPr>
              <a:t>Agency</a:t>
            </a:r>
          </a:p>
          <a:p>
            <a:pPr eaLnBrk="1" hangingPunct="1"/>
            <a:r>
              <a:rPr lang="de-DE" sz="2800" dirty="0">
                <a:latin typeface="Candara" panose="020E0502030303020204" pitchFamily="34" charset="0"/>
              </a:rPr>
              <a:t>Utilitarianism may lead to repugnant conclusions</a:t>
            </a:r>
            <a:endParaRPr lang="en-GB" sz="2800" dirty="0">
              <a:latin typeface="Candara" panose="020E0502030303020204" pitchFamily="34" charset="0"/>
            </a:endParaRPr>
          </a:p>
        </p:txBody>
      </p:sp>
      <p:pic>
        <p:nvPicPr>
          <p:cNvPr id="4" name="Picture 3" descr="AmartyaSen.jpg"/>
          <p:cNvPicPr>
            <a:picLocks noChangeAspect="1"/>
          </p:cNvPicPr>
          <p:nvPr/>
        </p:nvPicPr>
        <p:blipFill>
          <a:blip r:embed="rId2" cstate="print"/>
          <a:stretch>
            <a:fillRect/>
          </a:stretch>
        </p:blipFill>
        <p:spPr>
          <a:xfrm>
            <a:off x="6477000" y="1234440"/>
            <a:ext cx="2514600" cy="40233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b="1" dirty="0">
                <a:latin typeface="Candara" panose="020E0502030303020204" pitchFamily="34" charset="0"/>
              </a:rPr>
              <a:t>Roots</a:t>
            </a:r>
          </a:p>
          <a:p>
            <a:pPr lvl="1" eaLnBrk="1" hangingPunct="1">
              <a:lnSpc>
                <a:spcPct val="90000"/>
              </a:lnSpc>
            </a:pPr>
            <a:r>
              <a:rPr lang="de-DE" dirty="0">
                <a:latin typeface="Candara" panose="020E0502030303020204" pitchFamily="34" charset="0"/>
              </a:rPr>
              <a:t>Weak sustainability</a:t>
            </a:r>
          </a:p>
          <a:p>
            <a:pPr lvl="1" eaLnBrk="1" hangingPunct="1">
              <a:lnSpc>
                <a:spcPct val="90000"/>
              </a:lnSpc>
            </a:pPr>
            <a:r>
              <a:rPr lang="de-DE" dirty="0">
                <a:latin typeface="Candara" panose="020E0502030303020204" pitchFamily="34" charset="0"/>
              </a:rPr>
              <a:t>Strong sustainability</a:t>
            </a:r>
          </a:p>
          <a:p>
            <a:pPr lvl="1" eaLnBrk="1" hangingPunct="1">
              <a:lnSpc>
                <a:spcPct val="90000"/>
              </a:lnSpc>
            </a:pPr>
            <a:r>
              <a:rPr lang="de-DE" dirty="0">
                <a:latin typeface="Candara" panose="020E0502030303020204" pitchFamily="34" charset="0"/>
              </a:rPr>
              <a:t>A social construct</a:t>
            </a:r>
            <a:endParaRPr lang="en-GB" dirty="0">
              <a:latin typeface="Candara" panose="020E0502030303020204" pitchFamily="34" charset="0"/>
            </a:endParaRPr>
          </a:p>
        </p:txBody>
      </p:sp>
    </p:spTree>
    <p:extLst>
      <p:ext uri="{BB962C8B-B14F-4D97-AF65-F5344CB8AC3E}">
        <p14:creationId xmlns:p14="http://schemas.microsoft.com/office/powerpoint/2010/main" val="2941960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Sustainability</a:t>
            </a:r>
            <a:endParaRPr lang="en-GB" sz="3600" dirty="0">
              <a:latin typeface="Candara" panose="020E0502030303020204" pitchFamily="34" charset="0"/>
            </a:endParaRPr>
          </a:p>
        </p:txBody>
      </p:sp>
      <p:sp>
        <p:nvSpPr>
          <p:cNvPr id="16387" name="Rectangle 3"/>
          <p:cNvSpPr>
            <a:spLocks noGrp="1" noChangeArrowheads="1"/>
          </p:cNvSpPr>
          <p:nvPr>
            <p:ph type="body" idx="1"/>
          </p:nvPr>
        </p:nvSpPr>
        <p:spPr>
          <a:xfrm>
            <a:off x="457200" y="1143000"/>
            <a:ext cx="6934200" cy="5334000"/>
          </a:xfrm>
        </p:spPr>
        <p:txBody>
          <a:bodyPr/>
          <a:lstStyle/>
          <a:p>
            <a:pPr>
              <a:lnSpc>
                <a:spcPct val="90000"/>
              </a:lnSpc>
              <a:buFontTx/>
              <a:buNone/>
            </a:pPr>
            <a:r>
              <a:rPr lang="de-DE" sz="2800" dirty="0">
                <a:latin typeface="Candara" panose="020E0502030303020204" pitchFamily="34" charset="0"/>
              </a:rPr>
              <a:t>John Stuart Mill (1857)</a:t>
            </a:r>
          </a:p>
          <a:p>
            <a:pPr>
              <a:lnSpc>
                <a:spcPct val="90000"/>
              </a:lnSpc>
              <a:buFontTx/>
              <a:buNone/>
            </a:pPr>
            <a:r>
              <a:rPr lang="de-DE" sz="2800" dirty="0">
                <a:latin typeface="Candara" panose="020E0502030303020204" pitchFamily="34" charset="0"/>
              </a:rPr>
              <a:t>	</a:t>
            </a:r>
            <a:r>
              <a:rPr lang="en-GB" sz="2800" i="1" dirty="0">
                <a:latin typeface="Candara" panose="020E0502030303020204" pitchFamily="34" charset="0"/>
              </a:rPr>
              <a:t>If the earth must lose that great portion of its pleasantness which it owes to things that the unlimited increases of wealth and population would extirpate from it, for the mere purpose of enabling it to support a larger, but not a happier or better population, I sincerely hope, for the sake of posterity, that they will be content to be stationary long before necessity compels them to it.</a:t>
            </a:r>
            <a:endParaRPr lang="en-GB" sz="2800" dirty="0">
              <a:latin typeface="Candara" panose="020E0502030303020204" pitchFamily="34" charset="0"/>
            </a:endParaRPr>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6622" y="4794251"/>
            <a:ext cx="1990972" cy="2063749"/>
          </a:xfrm>
          <a:prstGeom prst="rect">
            <a:avLst/>
          </a:prstGeom>
        </p:spPr>
      </p:pic>
      <p:pic>
        <p:nvPicPr>
          <p:cNvPr id="9" name="Picture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62800" y="28671"/>
            <a:ext cx="1905000" cy="3324129"/>
          </a:xfrm>
          <a:prstGeom prst="rect">
            <a:avLst/>
          </a:prstGeom>
        </p:spPr>
      </p:pic>
    </p:spTree>
    <p:extLst>
      <p:ext uri="{BB962C8B-B14F-4D97-AF65-F5344CB8AC3E}">
        <p14:creationId xmlns:p14="http://schemas.microsoft.com/office/powerpoint/2010/main" val="1976887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Sustainability -2</a:t>
            </a:r>
            <a:endParaRPr lang="en-GB" sz="3600" dirty="0">
              <a:latin typeface="Candara" panose="020E0502030303020204" pitchFamily="34" charset="0"/>
            </a:endParaRPr>
          </a:p>
        </p:txBody>
      </p:sp>
      <p:sp>
        <p:nvSpPr>
          <p:cNvPr id="17411" name="Rectangle 3"/>
          <p:cNvSpPr>
            <a:spLocks noGrp="1" noChangeArrowheads="1"/>
          </p:cNvSpPr>
          <p:nvPr>
            <p:ph type="body" idx="1"/>
          </p:nvPr>
        </p:nvSpPr>
        <p:spPr>
          <a:xfrm>
            <a:off x="685800" y="990600"/>
            <a:ext cx="8229600" cy="4114800"/>
          </a:xfrm>
        </p:spPr>
        <p:txBody>
          <a:bodyPr/>
          <a:lstStyle/>
          <a:p>
            <a:pPr eaLnBrk="1" hangingPunct="1">
              <a:lnSpc>
                <a:spcPct val="90000"/>
              </a:lnSpc>
              <a:buFontTx/>
              <a:buNone/>
            </a:pPr>
            <a:r>
              <a:rPr lang="de-DE" sz="2800" dirty="0">
                <a:latin typeface="Candara" panose="020E0502030303020204" pitchFamily="34" charset="0"/>
              </a:rPr>
              <a:t>Bruntland report (WCED, 1987)</a:t>
            </a:r>
          </a:p>
          <a:p>
            <a:pPr eaLnBrk="1" hangingPunct="1">
              <a:lnSpc>
                <a:spcPct val="90000"/>
              </a:lnSpc>
              <a:buFontTx/>
              <a:buNone/>
            </a:pPr>
            <a:r>
              <a:rPr lang="de-DE" sz="2800" dirty="0">
                <a:latin typeface="Candara" panose="020E0502030303020204" pitchFamily="34" charset="0"/>
              </a:rPr>
              <a:t>	</a:t>
            </a:r>
            <a:r>
              <a:rPr lang="de-DE" sz="2800" i="1" dirty="0">
                <a:latin typeface="Candara" panose="020E0502030303020204" pitchFamily="34" charset="0"/>
              </a:rPr>
              <a:t>Sustainable development is development that meets the needs of the present without compromising the ability of future generations to meet their own needs</a:t>
            </a:r>
          </a:p>
          <a:p>
            <a:pPr eaLnBrk="1" hangingPunct="1">
              <a:lnSpc>
                <a:spcPct val="90000"/>
              </a:lnSpc>
              <a:buFontTx/>
              <a:buNone/>
            </a:pPr>
            <a:endParaRPr lang="de-DE" sz="2800" i="1"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r>
              <a:rPr lang="de-DE" sz="2800" dirty="0">
                <a:latin typeface="Candara" panose="020E0502030303020204" pitchFamily="34" charset="0"/>
              </a:rPr>
              <a:t>Wonderful, but what does this mean?</a:t>
            </a:r>
            <a:endParaRPr lang="en-GB" sz="2800" dirty="0">
              <a:latin typeface="Candara" panose="020E0502030303020204" pitchFamily="34" charset="0"/>
            </a:endParaRPr>
          </a:p>
        </p:txBody>
      </p:sp>
      <p:pic>
        <p:nvPicPr>
          <p:cNvPr id="17412" name="Picture 3" descr="GroHarlemBrundtlan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048000"/>
            <a:ext cx="40386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229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Definitions?</a:t>
            </a:r>
            <a:endParaRPr lang="en-GB" sz="3600" dirty="0">
              <a:latin typeface="Candara" panose="020E0502030303020204" pitchFamily="34" charset="0"/>
            </a:endParaRPr>
          </a:p>
        </p:txBody>
      </p:sp>
      <p:sp>
        <p:nvSpPr>
          <p:cNvPr id="18435" name="Rectangle 3"/>
          <p:cNvSpPr>
            <a:spLocks noGrp="1" noChangeArrowheads="1"/>
          </p:cNvSpPr>
          <p:nvPr>
            <p:ph type="body" idx="1"/>
          </p:nvPr>
        </p:nvSpPr>
        <p:spPr>
          <a:xfrm>
            <a:off x="685800" y="1066800"/>
            <a:ext cx="7772400" cy="4114800"/>
          </a:xfrm>
        </p:spPr>
        <p:txBody>
          <a:bodyPr/>
          <a:lstStyle/>
          <a:p>
            <a:pPr marL="0" indent="0">
              <a:lnSpc>
                <a:spcPct val="90000"/>
              </a:lnSpc>
              <a:buNone/>
            </a:pPr>
            <a:r>
              <a:rPr lang="en-US" sz="2800" dirty="0">
                <a:latin typeface="Candara" panose="020E0502030303020204" pitchFamily="34" charset="0"/>
              </a:rPr>
              <a:t>The temptation.</a:t>
            </a:r>
          </a:p>
          <a:p>
            <a:pPr marL="0" indent="0">
              <a:lnSpc>
                <a:spcPct val="90000"/>
              </a:lnSpc>
              <a:buNone/>
            </a:pPr>
            <a:r>
              <a:rPr lang="en-US" sz="2800" dirty="0">
                <a:latin typeface="Candara" panose="020E0502030303020204" pitchFamily="34" charset="0"/>
              </a:rPr>
              <a:t>To take the precious things we have apart.</a:t>
            </a:r>
          </a:p>
          <a:p>
            <a:pPr marL="0" indent="0">
              <a:lnSpc>
                <a:spcPct val="90000"/>
              </a:lnSpc>
              <a:buNone/>
            </a:pPr>
            <a:r>
              <a:rPr lang="en-US" sz="2800" dirty="0">
                <a:latin typeface="Candara" panose="020E0502030303020204" pitchFamily="34" charset="0"/>
              </a:rPr>
              <a:t>To see how they work.</a:t>
            </a:r>
          </a:p>
          <a:p>
            <a:pPr marL="0" indent="0">
              <a:lnSpc>
                <a:spcPct val="90000"/>
              </a:lnSpc>
              <a:buNone/>
            </a:pPr>
            <a:r>
              <a:rPr lang="en-US" sz="2800" dirty="0">
                <a:latin typeface="Candara" panose="020E0502030303020204" pitchFamily="34" charset="0"/>
              </a:rPr>
              <a:t>Must be resisted for they never fit together again.</a:t>
            </a:r>
            <a:endParaRPr lang="en-GB" sz="2800" dirty="0">
              <a:latin typeface="Candara" panose="020E0502030303020204" pitchFamily="34" charset="0"/>
            </a:endParaRPr>
          </a:p>
        </p:txBody>
      </p:sp>
      <p:pic>
        <p:nvPicPr>
          <p:cNvPr id="3" name="Picture 2" descr="A person holding a guitar&#10;&#10;Description automatically generated">
            <a:extLst>
              <a:ext uri="{FF2B5EF4-FFF2-40B4-BE49-F238E27FC236}">
                <a16:creationId xmlns:a16="http://schemas.microsoft.com/office/drawing/2014/main" id="{601E6E28-F907-48EB-9917-6147F72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84849"/>
            <a:ext cx="6629400" cy="3720751"/>
          </a:xfrm>
          <a:prstGeom prst="rect">
            <a:avLst/>
          </a:prstGeom>
        </p:spPr>
      </p:pic>
    </p:spTree>
    <p:extLst>
      <p:ext uri="{BB962C8B-B14F-4D97-AF65-F5344CB8AC3E}">
        <p14:creationId xmlns:p14="http://schemas.microsoft.com/office/powerpoint/2010/main" val="614756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Sustainability =</a:t>
            </a:r>
            <a:endParaRPr lang="en-GB" sz="3600" dirty="0">
              <a:latin typeface="Candara" panose="020E0502030303020204" pitchFamily="34" charset="0"/>
            </a:endParaRPr>
          </a:p>
        </p:txBody>
      </p:sp>
      <p:sp>
        <p:nvSpPr>
          <p:cNvPr id="1843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Weak sustainability</a:t>
            </a:r>
          </a:p>
          <a:p>
            <a:pPr lvl="1">
              <a:lnSpc>
                <a:spcPct val="90000"/>
              </a:lnSpc>
            </a:pPr>
            <a:r>
              <a:rPr lang="de-DE" sz="2400" dirty="0">
                <a:latin typeface="Candara" panose="020E0502030303020204" pitchFamily="34" charset="0"/>
              </a:rPr>
              <a:t>Non-declining utility</a:t>
            </a:r>
          </a:p>
          <a:p>
            <a:pPr lvl="1">
              <a:lnSpc>
                <a:spcPct val="90000"/>
              </a:lnSpc>
            </a:pPr>
            <a:r>
              <a:rPr lang="de-DE" sz="2400" dirty="0">
                <a:latin typeface="Candara" panose="020E0502030303020204" pitchFamily="34" charset="0"/>
              </a:rPr>
              <a:t>Non-declining production opportunities</a:t>
            </a:r>
          </a:p>
          <a:p>
            <a:pPr lvl="1">
              <a:lnSpc>
                <a:spcPct val="90000"/>
              </a:lnSpc>
            </a:pPr>
            <a:r>
              <a:rPr lang="de-DE" sz="2400" dirty="0">
                <a:latin typeface="Candara" panose="020E0502030303020204" pitchFamily="34" charset="0"/>
              </a:rPr>
              <a:t>Non-declining yields of resource services</a:t>
            </a:r>
          </a:p>
          <a:p>
            <a:pPr>
              <a:lnSpc>
                <a:spcPct val="90000"/>
              </a:lnSpc>
            </a:pPr>
            <a:r>
              <a:rPr lang="de-DE" sz="2800" dirty="0">
                <a:latin typeface="Candara" panose="020E0502030303020204" pitchFamily="34" charset="0"/>
              </a:rPr>
              <a:t>Strong sustainability</a:t>
            </a:r>
          </a:p>
          <a:p>
            <a:pPr lvl="1">
              <a:lnSpc>
                <a:spcPct val="90000"/>
              </a:lnSpc>
            </a:pPr>
            <a:r>
              <a:rPr lang="de-DE" sz="2400" dirty="0">
                <a:latin typeface="Candara" panose="020E0502030303020204" pitchFamily="34" charset="0"/>
              </a:rPr>
              <a:t>Non-declining natural capital stocks</a:t>
            </a:r>
          </a:p>
          <a:p>
            <a:pPr lvl="1">
              <a:lnSpc>
                <a:spcPct val="90000"/>
              </a:lnSpc>
            </a:pPr>
            <a:r>
              <a:rPr lang="de-DE" sz="2400" dirty="0">
                <a:latin typeface="Candara" panose="020E0502030303020204" pitchFamily="34" charset="0"/>
              </a:rPr>
              <a:t>Ecosystem stability and resilience</a:t>
            </a:r>
          </a:p>
          <a:p>
            <a:pPr>
              <a:lnSpc>
                <a:spcPct val="90000"/>
              </a:lnSpc>
            </a:pPr>
            <a:r>
              <a:rPr lang="de-DE" sz="2800" dirty="0">
                <a:latin typeface="Candara" panose="020E0502030303020204" pitchFamily="34" charset="0"/>
              </a:rPr>
              <a:t>A social construct</a:t>
            </a:r>
          </a:p>
          <a:p>
            <a:pPr>
              <a:lnSpc>
                <a:spcPct val="90000"/>
              </a:lnSpc>
            </a:pPr>
            <a:r>
              <a:rPr lang="de-DE" sz="2800" dirty="0">
                <a:latin typeface="Candara" panose="020E0502030303020204" pitchFamily="34" charset="0"/>
              </a:rPr>
              <a:t>All that, plus efficiency and equity</a:t>
            </a:r>
            <a:endParaRPr lang="en-GB" sz="2800" dirty="0">
              <a:latin typeface="Candara" panose="020E0502030303020204" pitchFamily="34" charset="0"/>
            </a:endParaRPr>
          </a:p>
        </p:txBody>
      </p:sp>
    </p:spTree>
    <p:extLst>
      <p:ext uri="{BB962C8B-B14F-4D97-AF65-F5344CB8AC3E}">
        <p14:creationId xmlns:p14="http://schemas.microsoft.com/office/powerpoint/2010/main" val="299209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Why Ethics?</a:t>
            </a:r>
            <a:endParaRPr lang="en-GB" sz="3600" dirty="0">
              <a:latin typeface="Candara" panose="020E0502030303020204" pitchFamily="34" charset="0"/>
            </a:endParaRPr>
          </a:p>
        </p:txBody>
      </p:sp>
      <p:sp>
        <p:nvSpPr>
          <p:cNvPr id="4099" name="Rectangle 3"/>
          <p:cNvSpPr>
            <a:spLocks noGrp="1" noChangeArrowheads="1"/>
          </p:cNvSpPr>
          <p:nvPr>
            <p:ph type="body" idx="1"/>
          </p:nvPr>
        </p:nvSpPr>
        <p:spPr>
          <a:xfrm>
            <a:off x="685800" y="1143000"/>
            <a:ext cx="7772400" cy="4114800"/>
          </a:xfrm>
        </p:spPr>
        <p:txBody>
          <a:bodyPr/>
          <a:lstStyle/>
          <a:p>
            <a:pPr eaLnBrk="1" hangingPunct="1">
              <a:lnSpc>
                <a:spcPct val="90000"/>
              </a:lnSpc>
            </a:pPr>
            <a:r>
              <a:rPr lang="de-DE" sz="2800" dirty="0">
                <a:latin typeface="Candara" panose="020E0502030303020204" pitchFamily="34" charset="0"/>
              </a:rPr>
              <a:t>Environmental economics is about the allocation, distribution and use of environmental resources</a:t>
            </a:r>
          </a:p>
          <a:p>
            <a:pPr eaLnBrk="1" hangingPunct="1">
              <a:lnSpc>
                <a:spcPct val="90000"/>
              </a:lnSpc>
            </a:pPr>
            <a:r>
              <a:rPr lang="de-DE" sz="2800" dirty="0">
                <a:latin typeface="Candara" panose="020E0502030303020204" pitchFamily="34" charset="0"/>
              </a:rPr>
              <a:t>Environmental economics is part of public economics, the economics of government intervention in the economy</a:t>
            </a:r>
          </a:p>
          <a:p>
            <a:pPr eaLnBrk="1" hangingPunct="1">
              <a:lnSpc>
                <a:spcPct val="90000"/>
              </a:lnSpc>
            </a:pPr>
            <a:r>
              <a:rPr lang="de-DE" sz="2800" dirty="0">
                <a:latin typeface="Candara" panose="020E0502030303020204" pitchFamily="34" charset="0"/>
              </a:rPr>
              <a:t>Some of these questions are positive, many are normative</a:t>
            </a:r>
          </a:p>
          <a:p>
            <a:pPr eaLnBrk="1" hangingPunct="1">
              <a:lnSpc>
                <a:spcPct val="90000"/>
              </a:lnSpc>
            </a:pPr>
            <a:r>
              <a:rPr lang="de-DE" sz="2800" dirty="0">
                <a:latin typeface="Candara" panose="020E0502030303020204" pitchFamily="34" charset="0"/>
              </a:rPr>
              <a:t>Mainstream economics is based on a utilitarian ethic</a:t>
            </a:r>
          </a:p>
          <a:p>
            <a:pPr eaLnBrk="1" hangingPunct="1">
              <a:lnSpc>
                <a:spcPct val="90000"/>
              </a:lnSpc>
            </a:pPr>
            <a:r>
              <a:rPr lang="de-DE" sz="2800" dirty="0">
                <a:latin typeface="Candara" panose="020E0502030303020204" pitchFamily="34" charset="0"/>
              </a:rPr>
              <a:t>Utilitarianism is not universally accepted, applied environmental economists are constantly confronted with this</a:t>
            </a:r>
            <a:endParaRPr lang="en-GB" sz="2800" dirty="0">
              <a:latin typeface="Candara" panose="020E0502030303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dirty="0">
                <a:latin typeface="Candara" panose="020E0502030303020204" pitchFamily="34" charset="0"/>
              </a:rPr>
              <a:t>Roots</a:t>
            </a:r>
          </a:p>
          <a:p>
            <a:pPr lvl="1" eaLnBrk="1" hangingPunct="1">
              <a:lnSpc>
                <a:spcPct val="90000"/>
              </a:lnSpc>
            </a:pPr>
            <a:r>
              <a:rPr lang="de-DE" b="1" dirty="0">
                <a:latin typeface="Candara" panose="020E0502030303020204" pitchFamily="34" charset="0"/>
              </a:rPr>
              <a:t>Weak sustainability</a:t>
            </a:r>
          </a:p>
          <a:p>
            <a:pPr lvl="1" eaLnBrk="1" hangingPunct="1">
              <a:lnSpc>
                <a:spcPct val="90000"/>
              </a:lnSpc>
            </a:pPr>
            <a:r>
              <a:rPr lang="de-DE" dirty="0">
                <a:latin typeface="Candara" panose="020E0502030303020204" pitchFamily="34" charset="0"/>
              </a:rPr>
              <a:t>Strong sustainability</a:t>
            </a:r>
          </a:p>
          <a:p>
            <a:pPr lvl="1" eaLnBrk="1" hangingPunct="1">
              <a:lnSpc>
                <a:spcPct val="90000"/>
              </a:lnSpc>
            </a:pPr>
            <a:r>
              <a:rPr lang="de-DE" dirty="0">
                <a:latin typeface="Candara" panose="020E0502030303020204" pitchFamily="34" charset="0"/>
              </a:rPr>
              <a:t>A social construct</a:t>
            </a:r>
            <a:endParaRPr lang="en-GB" dirty="0">
              <a:latin typeface="Candara" panose="020E0502030303020204" pitchFamily="34" charset="0"/>
            </a:endParaRPr>
          </a:p>
        </p:txBody>
      </p:sp>
      <p:sp>
        <p:nvSpPr>
          <p:cNvPr id="2" name="TextBox 1">
            <a:extLst>
              <a:ext uri="{FF2B5EF4-FFF2-40B4-BE49-F238E27FC236}">
                <a16:creationId xmlns:a16="http://schemas.microsoft.com/office/drawing/2014/main" id="{DEFFABBF-592C-4B61-9EF1-B717F3B3459B}"/>
              </a:ext>
            </a:extLst>
          </p:cNvPr>
          <p:cNvSpPr txBox="1"/>
          <p:nvPr/>
        </p:nvSpPr>
        <p:spPr>
          <a:xfrm>
            <a:off x="3276600" y="4800600"/>
            <a:ext cx="5562600" cy="1569660"/>
          </a:xfrm>
          <a:prstGeom prst="rect">
            <a:avLst/>
          </a:prstGeom>
          <a:noFill/>
        </p:spPr>
        <p:txBody>
          <a:bodyPr wrap="square" rtlCol="0">
            <a:spAutoFit/>
          </a:bodyPr>
          <a:lstStyle/>
          <a:p>
            <a:r>
              <a:rPr lang="de-DE" i="1" dirty="0">
                <a:latin typeface="Candara" panose="020E0502030303020204" pitchFamily="34" charset="0"/>
              </a:rPr>
              <a:t>Sustainable development is development that meets the needs of the present without compromising the ability of future generations to meet their own needs</a:t>
            </a:r>
            <a:endParaRPr lang="en-GB" dirty="0"/>
          </a:p>
        </p:txBody>
      </p:sp>
    </p:spTree>
    <p:extLst>
      <p:ext uri="{BB962C8B-B14F-4D97-AF65-F5344CB8AC3E}">
        <p14:creationId xmlns:p14="http://schemas.microsoft.com/office/powerpoint/2010/main" val="3090269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Non-declining utility</a:t>
            </a:r>
            <a:endParaRPr lang="en-GB" sz="3600" dirty="0">
              <a:latin typeface="Candara" panose="020E0502030303020204" pitchFamily="34" charset="0"/>
            </a:endParaRPr>
          </a:p>
        </p:txBody>
      </p:sp>
      <p:sp>
        <p:nvSpPr>
          <p:cNvPr id="19459"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Pezzey: utility should not fall</a:t>
            </a:r>
          </a:p>
          <a:p>
            <a:pPr eaLnBrk="1" hangingPunct="1"/>
            <a:r>
              <a:rPr lang="de-DE" sz="2800" dirty="0">
                <a:latin typeface="Candara" panose="020E0502030303020204" pitchFamily="34" charset="0"/>
              </a:rPr>
              <a:t>Hartwick: consumption should not fall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59493"/>
            <a:ext cx="1395306" cy="2014613"/>
          </a:xfrm>
          <a:prstGeom prst="rect">
            <a:avLst/>
          </a:prstGeom>
        </p:spPr>
      </p:pic>
    </p:spTree>
    <p:extLst>
      <p:ext uri="{BB962C8B-B14F-4D97-AF65-F5344CB8AC3E}">
        <p14:creationId xmlns:p14="http://schemas.microsoft.com/office/powerpoint/2010/main" val="3205745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How much must be saved?"/>
          <p:cNvSpPr txBox="1">
            <a:spLocks noGrp="1"/>
          </p:cNvSpPr>
          <p:nvPr>
            <p:ph type="title"/>
          </p:nvPr>
        </p:nvSpPr>
        <p:spPr>
          <a:xfrm>
            <a:off x="762000" y="0"/>
            <a:ext cx="7772400" cy="1143000"/>
          </a:xfrm>
          <a:prstGeom prst="rect">
            <a:avLst/>
          </a:prstGeom>
        </p:spPr>
        <p:txBody>
          <a:bodyPr/>
          <a:lstStyle/>
          <a:p>
            <a:r>
              <a:rPr sz="3600" dirty="0">
                <a:latin typeface="Candara" panose="020E0502030303020204" pitchFamily="34" charset="0"/>
              </a:rPr>
              <a:t>How much must be saved?</a:t>
            </a:r>
          </a:p>
        </p:txBody>
      </p:sp>
      <p:sp>
        <p:nvSpPr>
          <p:cNvPr id="572" name="The Hartwick Rule (1977)…"/>
          <p:cNvSpPr txBox="1">
            <a:spLocks noGrp="1"/>
          </p:cNvSpPr>
          <p:nvPr>
            <p:ph type="body" idx="1"/>
          </p:nvPr>
        </p:nvSpPr>
        <p:spPr>
          <a:xfrm>
            <a:off x="571500" y="1143000"/>
            <a:ext cx="8267700" cy="5143500"/>
          </a:xfrm>
          <a:prstGeom prst="rect">
            <a:avLst/>
          </a:prstGeom>
        </p:spPr>
        <p:txBody>
          <a:bodyPr/>
          <a:lstStyle/>
          <a:p>
            <a:r>
              <a:rPr sz="2800" dirty="0">
                <a:latin typeface="Candara" panose="020E0502030303020204" pitchFamily="34" charset="0"/>
              </a:rPr>
              <a:t>The </a:t>
            </a:r>
            <a:r>
              <a:rPr sz="2800" dirty="0" err="1">
                <a:latin typeface="Candara" panose="020E0502030303020204" pitchFamily="34" charset="0"/>
              </a:rPr>
              <a:t>Hartwick</a:t>
            </a:r>
            <a:r>
              <a:rPr sz="2800" dirty="0">
                <a:latin typeface="Candara" panose="020E0502030303020204" pitchFamily="34" charset="0"/>
              </a:rPr>
              <a:t> Rule (1977)</a:t>
            </a:r>
          </a:p>
          <a:p>
            <a:pPr lvl="1"/>
            <a:r>
              <a:rPr dirty="0">
                <a:latin typeface="Candara" panose="020E0502030303020204" pitchFamily="34" charset="0"/>
              </a:rPr>
              <a:t>A constant level of consumption can be maintained perpetually from an environmental endowment</a:t>
            </a:r>
            <a:r>
              <a:rPr lang="en-GB" dirty="0">
                <a:latin typeface="Candara" panose="020E0502030303020204" pitchFamily="34" charset="0"/>
              </a:rPr>
              <a:t> </a:t>
            </a:r>
            <a:r>
              <a:rPr b="1" dirty="0">
                <a:latin typeface="Candara" panose="020E0502030303020204" pitchFamily="34" charset="0"/>
              </a:rPr>
              <a:t>if all the scarcity rent</a:t>
            </a:r>
            <a:r>
              <a:rPr lang="en-GB" b="1" dirty="0">
                <a:latin typeface="Candara" panose="020E0502030303020204" pitchFamily="34" charset="0"/>
              </a:rPr>
              <a:t>s</a:t>
            </a:r>
            <a:r>
              <a:rPr b="1" dirty="0">
                <a:latin typeface="Candara" panose="020E0502030303020204" pitchFamily="34" charset="0"/>
              </a:rPr>
              <a:t> (net price, profit) from resource extraction </a:t>
            </a:r>
            <a:r>
              <a:rPr lang="en-GB" b="1" dirty="0">
                <a:latin typeface="Candara" panose="020E0502030303020204" pitchFamily="34" charset="0"/>
              </a:rPr>
              <a:t>are</a:t>
            </a:r>
            <a:r>
              <a:rPr b="1" dirty="0">
                <a:latin typeface="Candara" panose="020E0502030303020204" pitchFamily="34" charset="0"/>
              </a:rPr>
              <a:t> invested in other capital</a:t>
            </a:r>
          </a:p>
          <a:p>
            <a:pPr lvl="1"/>
            <a:r>
              <a:rPr dirty="0">
                <a:latin typeface="Candara" panose="020E0502030303020204" pitchFamily="34" charset="0"/>
              </a:rPr>
              <a:t>i.e. keep</a:t>
            </a:r>
            <a:r>
              <a:rPr lang="en-GB" dirty="0">
                <a:latin typeface="Candara" panose="020E0502030303020204" pitchFamily="34" charset="0"/>
              </a:rPr>
              <a:t> total</a:t>
            </a:r>
            <a:r>
              <a:rPr dirty="0">
                <a:latin typeface="Candara" panose="020E0502030303020204" pitchFamily="34" charset="0"/>
              </a:rPr>
              <a:t> principal intact, live off service flow alone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4404360"/>
            <a:ext cx="5257800" cy="2453640"/>
          </a:xfrm>
          <a:prstGeom prst="rect">
            <a:avLst/>
          </a:prstGeom>
        </p:spPr>
      </p:pic>
    </p:spTree>
    <p:extLst>
      <p:ext uri="{BB962C8B-B14F-4D97-AF65-F5344CB8AC3E}">
        <p14:creationId xmlns:p14="http://schemas.microsoft.com/office/powerpoint/2010/main" val="527911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Non-declining utility</a:t>
            </a:r>
            <a:endParaRPr lang="en-GB" sz="3600" dirty="0">
              <a:latin typeface="Candara" panose="020E0502030303020204" pitchFamily="34" charset="0"/>
            </a:endParaRPr>
          </a:p>
        </p:txBody>
      </p:sp>
      <p:sp>
        <p:nvSpPr>
          <p:cNvPr id="19459"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Pezzey: utility should not fall</a:t>
            </a:r>
          </a:p>
          <a:p>
            <a:pPr eaLnBrk="1" hangingPunct="1"/>
            <a:r>
              <a:rPr lang="de-DE" sz="2800" dirty="0">
                <a:latin typeface="Candara" panose="020E0502030303020204" pitchFamily="34" charset="0"/>
              </a:rPr>
              <a:t>Hartwick: consumption should not fall</a:t>
            </a:r>
          </a:p>
          <a:p>
            <a:pPr eaLnBrk="1" hangingPunct="1"/>
            <a:r>
              <a:rPr lang="de-DE" sz="2800" dirty="0">
                <a:latin typeface="Candara" panose="020E0502030303020204" pitchFamily="34" charset="0"/>
              </a:rPr>
              <a:t>Solow: consumption should be constant</a:t>
            </a:r>
          </a:p>
          <a:p>
            <a:pPr eaLnBrk="1" hangingPunct="1"/>
            <a:r>
              <a:rPr lang="de-DE" sz="2800" dirty="0">
                <a:latin typeface="Candara" panose="020E0502030303020204" pitchFamily="34" charset="0"/>
              </a:rPr>
              <a:t>Whose utility, consumption?</a:t>
            </a:r>
          </a:p>
          <a:p>
            <a:pPr eaLnBrk="1" hangingPunct="1"/>
            <a:r>
              <a:rPr lang="de-DE" sz="2800" dirty="0">
                <a:latin typeface="Candara" panose="020E0502030303020204" pitchFamily="34" charset="0"/>
              </a:rPr>
              <a:t>What time scale?</a:t>
            </a:r>
          </a:p>
          <a:p>
            <a:pPr eaLnBrk="1" hangingPunct="1"/>
            <a:r>
              <a:rPr lang="de-DE" sz="2800" dirty="0">
                <a:latin typeface="Candara" panose="020E0502030303020204" pitchFamily="34" charset="0"/>
              </a:rPr>
              <a:t>Substitution is allowed: Weak sustainability</a:t>
            </a:r>
          </a:p>
          <a:p>
            <a:pPr eaLnBrk="1" hangingPunct="1"/>
            <a:r>
              <a:rPr lang="de-DE" sz="2800" dirty="0">
                <a:latin typeface="Candara" panose="020E0502030303020204" pitchFamily="34" charset="0"/>
              </a:rPr>
              <a:t>What is utility, consumption?</a:t>
            </a:r>
          </a:p>
          <a:p>
            <a:pPr eaLnBrk="1" hangingPunct="1"/>
            <a:endParaRPr lang="de-DE" sz="2800" dirty="0">
              <a:latin typeface="Candara" panose="020E0502030303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8" y="4572000"/>
            <a:ext cx="2969112" cy="2202255"/>
          </a:xfrm>
          <a:prstGeom prst="rect">
            <a:avLst/>
          </a:prstGeom>
        </p:spPr>
      </p:pic>
    </p:spTree>
    <p:extLst>
      <p:ext uri="{BB962C8B-B14F-4D97-AF65-F5344CB8AC3E}">
        <p14:creationId xmlns:p14="http://schemas.microsoft.com/office/powerpoint/2010/main" val="2882562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0"/>
            <a:ext cx="8610600" cy="1143000"/>
          </a:xfrm>
        </p:spPr>
        <p:txBody>
          <a:bodyPr/>
          <a:lstStyle/>
          <a:p>
            <a:r>
              <a:rPr lang="de-DE" sz="3600" dirty="0">
                <a:latin typeface="Candara" panose="020E0502030303020204" pitchFamily="34" charset="0"/>
              </a:rPr>
              <a:t>Non-declining production opportunities</a:t>
            </a:r>
            <a:endParaRPr lang="en-GB" sz="3600" dirty="0">
              <a:latin typeface="Candara" panose="020E0502030303020204" pitchFamily="34" charset="0"/>
            </a:endParaRPr>
          </a:p>
        </p:txBody>
      </p:sp>
      <p:sp>
        <p:nvSpPr>
          <p:cNvPr id="20483" name="Rectangle 3"/>
          <p:cNvSpPr>
            <a:spLocks noGrp="1" noChangeArrowheads="1"/>
          </p:cNvSpPr>
          <p:nvPr>
            <p:ph type="body" idx="1"/>
          </p:nvPr>
        </p:nvSpPr>
        <p:spPr>
          <a:xfrm>
            <a:off x="685800" y="1143000"/>
            <a:ext cx="8001000" cy="4114800"/>
          </a:xfrm>
        </p:spPr>
        <p:txBody>
          <a:bodyPr/>
          <a:lstStyle/>
          <a:p>
            <a:r>
              <a:rPr lang="de-DE" sz="2800" dirty="0">
                <a:latin typeface="Candara" panose="020E0502030303020204" pitchFamily="34" charset="0"/>
              </a:rPr>
              <a:t>Solow, Page</a:t>
            </a:r>
          </a:p>
          <a:p>
            <a:r>
              <a:rPr lang="de-DE" sz="2800" i="1" dirty="0">
                <a:latin typeface="Candara" panose="020E0502030303020204" pitchFamily="34" charset="0"/>
              </a:rPr>
              <a:t>Q</a:t>
            </a:r>
            <a:r>
              <a:rPr lang="de-DE" sz="2800" dirty="0">
                <a:latin typeface="Candara" panose="020E0502030303020204" pitchFamily="34" charset="0"/>
              </a:rPr>
              <a:t> = </a:t>
            </a:r>
            <a:r>
              <a:rPr lang="de-DE" sz="2800" i="1" dirty="0">
                <a:latin typeface="Candara" panose="020E0502030303020204" pitchFamily="34" charset="0"/>
              </a:rPr>
              <a:t>Q</a:t>
            </a:r>
            <a:r>
              <a:rPr lang="de-DE" sz="2800" dirty="0">
                <a:latin typeface="Candara" panose="020E0502030303020204" pitchFamily="34" charset="0"/>
              </a:rPr>
              <a:t>(</a:t>
            </a:r>
            <a:r>
              <a:rPr lang="de-DE" sz="2800" i="1" dirty="0">
                <a:latin typeface="Candara" panose="020E0502030303020204" pitchFamily="34" charset="0"/>
              </a:rPr>
              <a:t>L, K</a:t>
            </a:r>
            <a:r>
              <a:rPr lang="de-DE" sz="2800" i="1" baseline="-25000" dirty="0">
                <a:latin typeface="Candara" panose="020E0502030303020204" pitchFamily="34" charset="0"/>
              </a:rPr>
              <a:t>H</a:t>
            </a:r>
            <a:r>
              <a:rPr lang="de-DE" sz="2800" i="1" dirty="0">
                <a:latin typeface="Candara" panose="020E0502030303020204" pitchFamily="34" charset="0"/>
              </a:rPr>
              <a:t>, K</a:t>
            </a:r>
            <a:r>
              <a:rPr lang="de-DE" sz="2800" i="1" baseline="-25000" dirty="0">
                <a:latin typeface="Candara" panose="020E0502030303020204" pitchFamily="34" charset="0"/>
              </a:rPr>
              <a:t>N</a:t>
            </a:r>
            <a:r>
              <a:rPr lang="de-DE" sz="2800" dirty="0">
                <a:latin typeface="Candara" panose="020E0502030303020204" pitchFamily="34" charset="0"/>
              </a:rPr>
              <a:t>)</a:t>
            </a:r>
          </a:p>
          <a:p>
            <a:r>
              <a:rPr lang="de-DE" sz="2800" dirty="0">
                <a:latin typeface="Candara" panose="020E0502030303020204" pitchFamily="34" charset="0"/>
              </a:rPr>
              <a:t>No assumption about what is consumption, utility</a:t>
            </a:r>
          </a:p>
          <a:p>
            <a:r>
              <a:rPr lang="de-DE" sz="2800" dirty="0">
                <a:latin typeface="Candara" panose="020E0502030303020204" pitchFamily="34" charset="0"/>
              </a:rPr>
              <a:t>Production for whom?</a:t>
            </a:r>
          </a:p>
          <a:p>
            <a:r>
              <a:rPr lang="de-DE" sz="2800" dirty="0">
                <a:latin typeface="Candara" panose="020E0502030303020204" pitchFamily="34" charset="0"/>
              </a:rPr>
              <a:t>What is production?</a:t>
            </a:r>
          </a:p>
          <a:p>
            <a:r>
              <a:rPr lang="de-DE" sz="2800" dirty="0">
                <a:latin typeface="Candara" panose="020E0502030303020204" pitchFamily="34" charset="0"/>
              </a:rPr>
              <a:t>What time scale?</a:t>
            </a:r>
          </a:p>
          <a:p>
            <a:r>
              <a:rPr lang="de-DE" sz="2800" dirty="0">
                <a:latin typeface="Candara" panose="020E0502030303020204" pitchFamily="34" charset="0"/>
              </a:rPr>
              <a:t>Substitution is allowed</a:t>
            </a:r>
            <a:endParaRPr lang="en-GB" sz="2800" dirty="0">
              <a:latin typeface="Candara" panose="020E0502030303020204" pitchFamily="34" charset="0"/>
            </a:endParaRPr>
          </a:p>
        </p:txBody>
      </p:sp>
      <p:pic>
        <p:nvPicPr>
          <p:cNvPr id="3" name="Picture 2" descr="Talbot Page">
            <a:extLst>
              <a:ext uri="{FF2B5EF4-FFF2-40B4-BE49-F238E27FC236}">
                <a16:creationId xmlns:a16="http://schemas.microsoft.com/office/drawing/2014/main" id="{651B83D6-12C4-4806-ADB3-5FDFA911A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4281488"/>
            <a:ext cx="1685925" cy="2528888"/>
          </a:xfrm>
          <a:prstGeom prst="rect">
            <a:avLst/>
          </a:prstGeom>
        </p:spPr>
      </p:pic>
    </p:spTree>
    <p:extLst>
      <p:ext uri="{BB962C8B-B14F-4D97-AF65-F5344CB8AC3E}">
        <p14:creationId xmlns:p14="http://schemas.microsoft.com/office/powerpoint/2010/main" val="2565425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dirty="0">
                <a:latin typeface="Candara" panose="020E0502030303020204" pitchFamily="34" charset="0"/>
              </a:rPr>
              <a:t>Roots</a:t>
            </a:r>
          </a:p>
          <a:p>
            <a:pPr lvl="1" eaLnBrk="1" hangingPunct="1">
              <a:lnSpc>
                <a:spcPct val="90000"/>
              </a:lnSpc>
            </a:pPr>
            <a:r>
              <a:rPr lang="de-DE" dirty="0">
                <a:latin typeface="Candara" panose="020E0502030303020204" pitchFamily="34" charset="0"/>
              </a:rPr>
              <a:t>Weak sustainability</a:t>
            </a:r>
          </a:p>
          <a:p>
            <a:pPr lvl="1" eaLnBrk="1" hangingPunct="1">
              <a:lnSpc>
                <a:spcPct val="90000"/>
              </a:lnSpc>
            </a:pPr>
            <a:r>
              <a:rPr lang="de-DE" b="1" dirty="0">
                <a:latin typeface="Candara" panose="020E0502030303020204" pitchFamily="34" charset="0"/>
              </a:rPr>
              <a:t>Strong sustainability</a:t>
            </a:r>
          </a:p>
          <a:p>
            <a:pPr lvl="1" eaLnBrk="1" hangingPunct="1">
              <a:lnSpc>
                <a:spcPct val="90000"/>
              </a:lnSpc>
            </a:pPr>
            <a:r>
              <a:rPr lang="de-DE" dirty="0">
                <a:latin typeface="Candara" panose="020E0502030303020204" pitchFamily="34" charset="0"/>
              </a:rPr>
              <a:t>A social construct</a:t>
            </a:r>
            <a:endParaRPr lang="en-GB" dirty="0">
              <a:latin typeface="Candara" panose="020E0502030303020204" pitchFamily="34" charset="0"/>
            </a:endParaRPr>
          </a:p>
        </p:txBody>
      </p:sp>
      <p:sp>
        <p:nvSpPr>
          <p:cNvPr id="4" name="TextBox 3">
            <a:extLst>
              <a:ext uri="{FF2B5EF4-FFF2-40B4-BE49-F238E27FC236}">
                <a16:creationId xmlns:a16="http://schemas.microsoft.com/office/drawing/2014/main" id="{5E5BF028-3F5E-41F6-8FE0-11E3740E2872}"/>
              </a:ext>
            </a:extLst>
          </p:cNvPr>
          <p:cNvSpPr txBox="1"/>
          <p:nvPr/>
        </p:nvSpPr>
        <p:spPr>
          <a:xfrm>
            <a:off x="3276600" y="4800600"/>
            <a:ext cx="5562600" cy="1569660"/>
          </a:xfrm>
          <a:prstGeom prst="rect">
            <a:avLst/>
          </a:prstGeom>
          <a:noFill/>
        </p:spPr>
        <p:txBody>
          <a:bodyPr wrap="square" rtlCol="0">
            <a:spAutoFit/>
          </a:bodyPr>
          <a:lstStyle/>
          <a:p>
            <a:r>
              <a:rPr lang="de-DE" i="1" dirty="0">
                <a:latin typeface="Candara" panose="020E0502030303020204" pitchFamily="34" charset="0"/>
              </a:rPr>
              <a:t>Sustainable development is development that meets the needs of the present without compromising the ability of future generations to meet their own needs</a:t>
            </a:r>
            <a:endParaRPr lang="en-GB" dirty="0"/>
          </a:p>
        </p:txBody>
      </p:sp>
    </p:spTree>
    <p:extLst>
      <p:ext uri="{BB962C8B-B14F-4D97-AF65-F5344CB8AC3E}">
        <p14:creationId xmlns:p14="http://schemas.microsoft.com/office/powerpoint/2010/main" val="751742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ne Naess, deep ecolog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506880" y="1527313"/>
            <a:ext cx="1592610" cy="24009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800600"/>
            <a:ext cx="2318659" cy="2318659"/>
          </a:xfrm>
          <a:prstGeom prst="rect">
            <a:avLst/>
          </a:prstGeom>
        </p:spPr>
      </p:pic>
      <p:sp>
        <p:nvSpPr>
          <p:cNvPr id="21506" name="Rectangle 2"/>
          <p:cNvSpPr>
            <a:spLocks noGrp="1" noChangeArrowheads="1"/>
          </p:cNvSpPr>
          <p:nvPr>
            <p:ph type="title"/>
          </p:nvPr>
        </p:nvSpPr>
        <p:spPr>
          <a:xfrm>
            <a:off x="685800" y="0"/>
            <a:ext cx="8001000" cy="1143000"/>
          </a:xfrm>
        </p:spPr>
        <p:txBody>
          <a:bodyPr/>
          <a:lstStyle/>
          <a:p>
            <a:r>
              <a:rPr lang="de-DE" sz="3600" dirty="0">
                <a:latin typeface="Candara" panose="020E0502030303020204" pitchFamily="34" charset="0"/>
              </a:rPr>
              <a:t>Non-declining natural capital stocks</a:t>
            </a:r>
            <a:endParaRPr lang="en-GB" sz="3600" dirty="0">
              <a:latin typeface="Candara" panose="020E0502030303020204" pitchFamily="34" charset="0"/>
            </a:endParaRPr>
          </a:p>
        </p:txBody>
      </p:sp>
      <p:sp>
        <p:nvSpPr>
          <p:cNvPr id="21507" name="Rectangle 3"/>
          <p:cNvSpPr>
            <a:spLocks noGrp="1" noChangeArrowheads="1"/>
          </p:cNvSpPr>
          <p:nvPr>
            <p:ph type="body" idx="1"/>
          </p:nvPr>
        </p:nvSpPr>
        <p:spPr>
          <a:xfrm>
            <a:off x="44510" y="1219200"/>
            <a:ext cx="8413690" cy="4114800"/>
          </a:xfrm>
        </p:spPr>
        <p:txBody>
          <a:bodyPr/>
          <a:lstStyle/>
          <a:p>
            <a:pPr>
              <a:lnSpc>
                <a:spcPct val="90000"/>
              </a:lnSpc>
            </a:pPr>
            <a:r>
              <a:rPr lang="de-DE" sz="2800" dirty="0">
                <a:latin typeface="Candara" panose="020E0502030303020204" pitchFamily="34" charset="0"/>
              </a:rPr>
              <a:t>Strong sustainability: no substitution is allowed</a:t>
            </a:r>
          </a:p>
          <a:p>
            <a:pPr>
              <a:lnSpc>
                <a:spcPct val="90000"/>
              </a:lnSpc>
            </a:pPr>
            <a:r>
              <a:rPr lang="de-DE" sz="2800" dirty="0">
                <a:latin typeface="Candara" panose="020E0502030303020204" pitchFamily="34" charset="0"/>
              </a:rPr>
              <a:t>Taken literally, this stops everything</a:t>
            </a:r>
          </a:p>
          <a:p>
            <a:pPr>
              <a:lnSpc>
                <a:spcPct val="90000"/>
              </a:lnSpc>
            </a:pPr>
            <a:r>
              <a:rPr lang="de-DE" sz="2800" dirty="0">
                <a:latin typeface="Candara" panose="020E0502030303020204" pitchFamily="34" charset="0"/>
              </a:rPr>
              <a:t>In practice, some substitution and compensation must be allowed, but how much?</a:t>
            </a:r>
          </a:p>
          <a:p>
            <a:pPr>
              <a:lnSpc>
                <a:spcPct val="90000"/>
              </a:lnSpc>
            </a:pPr>
            <a:r>
              <a:rPr lang="de-DE" sz="2800" dirty="0">
                <a:latin typeface="Candara" panose="020E0502030303020204" pitchFamily="34" charset="0"/>
              </a:rPr>
              <a:t>Is spatial substitution allowed? Or, at what spatial scale?</a:t>
            </a:r>
          </a:p>
          <a:p>
            <a:pPr>
              <a:lnSpc>
                <a:spcPct val="90000"/>
              </a:lnSpc>
            </a:pPr>
            <a:r>
              <a:rPr lang="de-DE" sz="2800" dirty="0">
                <a:latin typeface="Candara" panose="020E0502030303020204" pitchFamily="34" charset="0"/>
              </a:rPr>
              <a:t>What stocks are maintained? Habitats, species, genes?</a:t>
            </a:r>
          </a:p>
          <a:p>
            <a:pPr>
              <a:lnSpc>
                <a:spcPct val="90000"/>
              </a:lnSpc>
            </a:pPr>
            <a:r>
              <a:rPr lang="de-DE" sz="2800" dirty="0">
                <a:latin typeface="Candara" panose="020E0502030303020204" pitchFamily="34" charset="0"/>
              </a:rPr>
              <a:t>What to do with viruses and pests?</a:t>
            </a:r>
            <a:endParaRPr lang="en-GB" sz="2800" dirty="0">
              <a:latin typeface="Candara" panose="020E0502030303020204" pitchFamily="34" charset="0"/>
            </a:endParaRPr>
          </a:p>
        </p:txBody>
      </p:sp>
      <p:pic>
        <p:nvPicPr>
          <p:cNvPr id="4" name="Picture 3" descr="Aldo Leopol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6880" y="5029200"/>
            <a:ext cx="1592610" cy="1801640"/>
          </a:xfrm>
          <a:prstGeom prst="rect">
            <a:avLst/>
          </a:prstGeom>
        </p:spPr>
      </p:pic>
    </p:spTree>
    <p:extLst>
      <p:ext uri="{BB962C8B-B14F-4D97-AF65-F5344CB8AC3E}">
        <p14:creationId xmlns:p14="http://schemas.microsoft.com/office/powerpoint/2010/main" val="279352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1143000"/>
          </a:xfrm>
        </p:spPr>
        <p:txBody>
          <a:bodyPr/>
          <a:lstStyle/>
          <a:p>
            <a:pPr eaLnBrk="1" hangingPunct="1"/>
            <a:r>
              <a:rPr lang="de-DE" sz="3600" dirty="0">
                <a:latin typeface="Candara" panose="020E0502030303020204" pitchFamily="34" charset="0"/>
              </a:rPr>
              <a:t>Non-declining yields of resource services</a:t>
            </a:r>
            <a:endParaRPr lang="en-GB" sz="3600" dirty="0">
              <a:latin typeface="Candara" panose="020E0502030303020204" pitchFamily="34" charset="0"/>
            </a:endParaRPr>
          </a:p>
        </p:txBody>
      </p:sp>
      <p:sp>
        <p:nvSpPr>
          <p:cNvPr id="22531"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Back to an anthropocentric viewpoint, or not? Depends on services to whom? To </a:t>
            </a:r>
            <a:r>
              <a:rPr lang="de-DE" sz="2800" i="1" dirty="0">
                <a:latin typeface="Candara" panose="020E0502030303020204" pitchFamily="34" charset="0"/>
              </a:rPr>
              <a:t>Homo Sapiens</a:t>
            </a:r>
            <a:r>
              <a:rPr lang="de-DE" sz="2800" dirty="0">
                <a:latin typeface="Candara" panose="020E0502030303020204" pitchFamily="34" charset="0"/>
              </a:rPr>
              <a:t> or to other species as well?</a:t>
            </a:r>
          </a:p>
          <a:p>
            <a:pPr eaLnBrk="1" hangingPunct="1"/>
            <a:r>
              <a:rPr lang="de-DE" sz="2800" dirty="0">
                <a:latin typeface="Candara" panose="020E0502030303020204" pitchFamily="34" charset="0"/>
              </a:rPr>
              <a:t>What are services?</a:t>
            </a:r>
          </a:p>
          <a:p>
            <a:pPr eaLnBrk="1" hangingPunct="1"/>
            <a:r>
              <a:rPr lang="de-DE" sz="2800" dirty="0">
                <a:latin typeface="Candara" panose="020E0502030303020204" pitchFamily="34" charset="0"/>
              </a:rPr>
              <a:t>What time scale?</a:t>
            </a:r>
          </a:p>
          <a:p>
            <a:pPr eaLnBrk="1" hangingPunct="1"/>
            <a:r>
              <a:rPr lang="de-DE" sz="2800" dirty="0">
                <a:latin typeface="Candara" panose="020E0502030303020204" pitchFamily="34" charset="0"/>
              </a:rPr>
              <a:t>What spatial scale?</a:t>
            </a:r>
          </a:p>
          <a:p>
            <a:pPr eaLnBrk="1" hangingPunct="1"/>
            <a:r>
              <a:rPr lang="de-DE" sz="2800" dirty="0">
                <a:latin typeface="Candara" panose="020E0502030303020204" pitchFamily="34" charset="0"/>
              </a:rPr>
              <a:t>Substitution is allowed, as long as the service is generated</a:t>
            </a:r>
            <a:endParaRPr lang="en-GB" sz="2800" dirty="0">
              <a:latin typeface="Candara" panose="020E0502030303020204" pitchFamily="34" charset="0"/>
            </a:endParaRPr>
          </a:p>
        </p:txBody>
      </p:sp>
    </p:spTree>
    <p:extLst>
      <p:ext uri="{BB962C8B-B14F-4D97-AF65-F5344CB8AC3E}">
        <p14:creationId xmlns:p14="http://schemas.microsoft.com/office/powerpoint/2010/main" val="3807274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Ecosystem stability and resilience</a:t>
            </a:r>
            <a:endParaRPr lang="en-GB" sz="3600" dirty="0">
              <a:latin typeface="Candara" panose="020E0502030303020204" pitchFamily="34" charset="0"/>
            </a:endParaRPr>
          </a:p>
        </p:txBody>
      </p:sp>
      <p:sp>
        <p:nvSpPr>
          <p:cNvPr id="23555" name="Rectangle 3"/>
          <p:cNvSpPr>
            <a:spLocks noGrp="1" noChangeArrowheads="1"/>
          </p:cNvSpPr>
          <p:nvPr>
            <p:ph type="body" idx="1"/>
          </p:nvPr>
        </p:nvSpPr>
        <p:spPr>
          <a:xfrm>
            <a:off x="685800" y="1219200"/>
            <a:ext cx="7772400" cy="4114800"/>
          </a:xfrm>
        </p:spPr>
        <p:txBody>
          <a:bodyPr/>
          <a:lstStyle/>
          <a:p>
            <a:pPr>
              <a:lnSpc>
                <a:spcPct val="90000"/>
              </a:lnSpc>
            </a:pPr>
            <a:r>
              <a:rPr lang="de-DE" sz="2800" dirty="0">
                <a:latin typeface="Candara" panose="020E0502030303020204" pitchFamily="34" charset="0"/>
              </a:rPr>
              <a:t>An ecocentric viewpoint, or is it? Is stability measured as stably serving human needs?</a:t>
            </a:r>
          </a:p>
          <a:p>
            <a:pPr>
              <a:lnSpc>
                <a:spcPct val="90000"/>
              </a:lnSpc>
            </a:pPr>
            <a:r>
              <a:rPr lang="de-DE" sz="2800" dirty="0">
                <a:latin typeface="Candara" panose="020E0502030303020204" pitchFamily="34" charset="0"/>
              </a:rPr>
              <a:t>What is stability, resilience?</a:t>
            </a:r>
          </a:p>
          <a:p>
            <a:pPr>
              <a:lnSpc>
                <a:spcPct val="90000"/>
              </a:lnSpc>
            </a:pPr>
            <a:r>
              <a:rPr lang="de-DE" sz="2800" dirty="0">
                <a:latin typeface="Candara" panose="020E0502030303020204" pitchFamily="34" charset="0"/>
              </a:rPr>
              <a:t>What spatial and temporal scale?</a:t>
            </a:r>
          </a:p>
          <a:p>
            <a:pPr>
              <a:lnSpc>
                <a:spcPct val="90000"/>
              </a:lnSpc>
            </a:pPr>
            <a:r>
              <a:rPr lang="de-DE" sz="2800" dirty="0">
                <a:latin typeface="Candara" panose="020E0502030303020204" pitchFamily="34" charset="0"/>
              </a:rPr>
              <a:t>Are ecosystems naturally stable?</a:t>
            </a:r>
          </a:p>
          <a:p>
            <a:pPr>
              <a:lnSpc>
                <a:spcPct val="90000"/>
              </a:lnSpc>
            </a:pPr>
            <a:r>
              <a:rPr lang="de-DE" sz="2800" dirty="0">
                <a:latin typeface="Candara" panose="020E0502030303020204" pitchFamily="34" charset="0"/>
              </a:rPr>
              <a:t>Beyond a point, no substitution of man-made stocks and activities for natural stocks and processes</a:t>
            </a:r>
            <a:endParaRPr lang="en-GB" sz="2800" dirty="0">
              <a:latin typeface="Candara" panose="020E0502030303020204" pitchFamily="34" charset="0"/>
            </a:endParaRPr>
          </a:p>
        </p:txBody>
      </p:sp>
    </p:spTree>
    <p:extLst>
      <p:ext uri="{BB962C8B-B14F-4D97-AF65-F5344CB8AC3E}">
        <p14:creationId xmlns:p14="http://schemas.microsoft.com/office/powerpoint/2010/main" val="3028887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dirty="0">
                <a:latin typeface="Candara" panose="020E0502030303020204" pitchFamily="34" charset="0"/>
              </a:rPr>
              <a:t>Roots</a:t>
            </a:r>
          </a:p>
          <a:p>
            <a:pPr lvl="1" eaLnBrk="1" hangingPunct="1">
              <a:lnSpc>
                <a:spcPct val="90000"/>
              </a:lnSpc>
            </a:pPr>
            <a:r>
              <a:rPr lang="de-DE" dirty="0">
                <a:latin typeface="Candara" panose="020E0502030303020204" pitchFamily="34" charset="0"/>
              </a:rPr>
              <a:t>Weak sustainability</a:t>
            </a:r>
          </a:p>
          <a:p>
            <a:pPr lvl="1" eaLnBrk="1" hangingPunct="1">
              <a:lnSpc>
                <a:spcPct val="90000"/>
              </a:lnSpc>
            </a:pPr>
            <a:r>
              <a:rPr lang="de-DE" dirty="0">
                <a:latin typeface="Candara" panose="020E0502030303020204" pitchFamily="34" charset="0"/>
              </a:rPr>
              <a:t>Strong sustainability</a:t>
            </a:r>
          </a:p>
          <a:p>
            <a:pPr lvl="1" eaLnBrk="1" hangingPunct="1">
              <a:lnSpc>
                <a:spcPct val="90000"/>
              </a:lnSpc>
            </a:pPr>
            <a:r>
              <a:rPr lang="de-DE" b="1" dirty="0">
                <a:latin typeface="Candara" panose="020E0502030303020204" pitchFamily="34" charset="0"/>
              </a:rPr>
              <a:t>A social construct</a:t>
            </a:r>
          </a:p>
        </p:txBody>
      </p:sp>
      <p:sp>
        <p:nvSpPr>
          <p:cNvPr id="4" name="TextBox 3">
            <a:extLst>
              <a:ext uri="{FF2B5EF4-FFF2-40B4-BE49-F238E27FC236}">
                <a16:creationId xmlns:a16="http://schemas.microsoft.com/office/drawing/2014/main" id="{F10C1D24-DB6C-4C49-8DE8-CD8D56893344}"/>
              </a:ext>
            </a:extLst>
          </p:cNvPr>
          <p:cNvSpPr txBox="1"/>
          <p:nvPr/>
        </p:nvSpPr>
        <p:spPr>
          <a:xfrm>
            <a:off x="3276600" y="4800600"/>
            <a:ext cx="5562600" cy="1569660"/>
          </a:xfrm>
          <a:prstGeom prst="rect">
            <a:avLst/>
          </a:prstGeom>
          <a:noFill/>
        </p:spPr>
        <p:txBody>
          <a:bodyPr wrap="square" rtlCol="0">
            <a:spAutoFit/>
          </a:bodyPr>
          <a:lstStyle/>
          <a:p>
            <a:r>
              <a:rPr lang="de-DE" i="1" dirty="0">
                <a:latin typeface="Candara" panose="020E0502030303020204" pitchFamily="34" charset="0"/>
              </a:rPr>
              <a:t>Sustainable development is development that meets the needs of the present without compromising the ability of future generations to meet their own needs</a:t>
            </a:r>
            <a:endParaRPr lang="en-GB" dirty="0"/>
          </a:p>
        </p:txBody>
      </p:sp>
    </p:spTree>
    <p:extLst>
      <p:ext uri="{BB962C8B-B14F-4D97-AF65-F5344CB8AC3E}">
        <p14:creationId xmlns:p14="http://schemas.microsoft.com/office/powerpoint/2010/main" val="111844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b="1"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A social construct</a:t>
            </a:r>
            <a:endParaRPr lang="en-GB" sz="3600" dirty="0">
              <a:latin typeface="Candara" panose="020E0502030303020204" pitchFamily="34" charset="0"/>
            </a:endParaRPr>
          </a:p>
        </p:txBody>
      </p:sp>
      <p:sp>
        <p:nvSpPr>
          <p:cNvPr id="24579" name="Rectangle 3"/>
          <p:cNvSpPr>
            <a:spLocks noGrp="1" noChangeArrowheads="1"/>
          </p:cNvSpPr>
          <p:nvPr>
            <p:ph type="body" idx="1"/>
          </p:nvPr>
        </p:nvSpPr>
        <p:spPr>
          <a:xfrm>
            <a:off x="685800" y="1219200"/>
            <a:ext cx="7772400" cy="4114800"/>
          </a:xfrm>
        </p:spPr>
        <p:txBody>
          <a:bodyPr/>
          <a:lstStyle/>
          <a:p>
            <a:pPr eaLnBrk="1" hangingPunct="1"/>
            <a:r>
              <a:rPr lang="de-DE" sz="2800" dirty="0">
                <a:latin typeface="Candara" panose="020E0502030303020204" pitchFamily="34" charset="0"/>
              </a:rPr>
              <a:t>Sustainability is, of course, defined as society would like to define it</a:t>
            </a:r>
          </a:p>
          <a:p>
            <a:pPr eaLnBrk="1" hangingPunct="1"/>
            <a:r>
              <a:rPr lang="de-DE" sz="2800" dirty="0">
                <a:latin typeface="Candara" panose="020E0502030303020204" pitchFamily="34" charset="0"/>
              </a:rPr>
              <a:t>There is no objective definition possible</a:t>
            </a:r>
          </a:p>
          <a:p>
            <a:pPr eaLnBrk="1" hangingPunct="1"/>
            <a:r>
              <a:rPr lang="de-DE" sz="2800" dirty="0">
                <a:latin typeface="Candara" panose="020E0502030303020204" pitchFamily="34" charset="0"/>
              </a:rPr>
              <a:t>Some argue that if only we get the procedure of defining sustainability right ...</a:t>
            </a:r>
          </a:p>
          <a:p>
            <a:pPr eaLnBrk="1" hangingPunct="1"/>
            <a:r>
              <a:rPr lang="de-DE" sz="2800" dirty="0">
                <a:latin typeface="Candara" panose="020E0502030303020204" pitchFamily="34" charset="0"/>
              </a:rPr>
              <a:t>This is an example of a political goal jumping the environmental agenda</a:t>
            </a:r>
            <a:endParaRPr lang="en-GB" sz="2800" dirty="0">
              <a:latin typeface="Candara" panose="020E0502030303020204" pitchFamily="34" charset="0"/>
            </a:endParaRPr>
          </a:p>
        </p:txBody>
      </p:sp>
    </p:spTree>
    <p:extLst>
      <p:ext uri="{BB962C8B-B14F-4D97-AF65-F5344CB8AC3E}">
        <p14:creationId xmlns:p14="http://schemas.microsoft.com/office/powerpoint/2010/main" val="106087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1143000"/>
          </a:xfrm>
        </p:spPr>
        <p:txBody>
          <a:bodyPr/>
          <a:lstStyle/>
          <a:p>
            <a:r>
              <a:rPr lang="de-DE" sz="3600" dirty="0">
                <a:solidFill>
                  <a:schemeClr val="tx1"/>
                </a:solidFill>
                <a:latin typeface="Candara" panose="020E0502030303020204" pitchFamily="34" charset="0"/>
              </a:rPr>
              <a:t>Sustainability, equity, and efficiency</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685800" y="1219200"/>
            <a:ext cx="7772400" cy="4114800"/>
          </a:xfrm>
        </p:spPr>
        <p:txBody>
          <a:bodyPr/>
          <a:lstStyle/>
          <a:p>
            <a:r>
              <a:rPr lang="de-DE" sz="2800" dirty="0">
                <a:latin typeface="Candara" panose="020E0502030303020204" pitchFamily="34" charset="0"/>
              </a:rPr>
              <a:t>The sustainability debate was first widened to include issues of distributional justice and economic efficiency</a:t>
            </a:r>
          </a:p>
          <a:p>
            <a:r>
              <a:rPr lang="de-DE" sz="2800" dirty="0">
                <a:latin typeface="Candara" panose="020E0502030303020204" pitchFamily="34" charset="0"/>
              </a:rPr>
              <a:t>Whilst equity and efficiency are important goals in their own right, and cannot be separately assessed, there is little reason to blur the concept of sustainability ...</a:t>
            </a:r>
          </a:p>
          <a:p>
            <a:r>
              <a:rPr lang="de-DE" sz="2800" dirty="0">
                <a:latin typeface="Candara" panose="020E0502030303020204" pitchFamily="34" charset="0"/>
              </a:rPr>
              <a:t>... except for political reasons</a:t>
            </a:r>
            <a:endParaRPr lang="en-GB" sz="2800" dirty="0">
              <a:latin typeface="Candara" panose="020E0502030303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059" y="4267200"/>
            <a:ext cx="4078941" cy="2600325"/>
          </a:xfrm>
          <a:prstGeom prst="rect">
            <a:avLst/>
          </a:prstGeom>
        </p:spPr>
      </p:pic>
    </p:spTree>
    <p:extLst>
      <p:ext uri="{BB962C8B-B14F-4D97-AF65-F5344CB8AC3E}">
        <p14:creationId xmlns:p14="http://schemas.microsoft.com/office/powerpoint/2010/main" val="2989811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60639"/>
          </a:xfrm>
          <a:prstGeom prst="rect">
            <a:avLst/>
          </a:prstGeom>
        </p:spPr>
      </p:pic>
    </p:spTree>
    <p:extLst>
      <p:ext uri="{BB962C8B-B14F-4D97-AF65-F5344CB8AC3E}">
        <p14:creationId xmlns:p14="http://schemas.microsoft.com/office/powerpoint/2010/main" val="3815655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96234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914400"/>
          </a:xfrm>
        </p:spPr>
        <p:txBody>
          <a:bodyPr/>
          <a:lstStyle/>
          <a:p>
            <a:r>
              <a:rPr lang="de-DE" sz="3600" dirty="0">
                <a:solidFill>
                  <a:schemeClr val="tx1"/>
                </a:solidFill>
                <a:latin typeface="Candara" panose="020E0502030303020204" pitchFamily="34" charset="0"/>
              </a:rPr>
              <a:t>Sustainable development goals</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0" y="914400"/>
            <a:ext cx="9063925" cy="4114800"/>
          </a:xfrm>
        </p:spPr>
        <p:txBody>
          <a:bodyPr/>
          <a:lstStyle/>
          <a:p>
            <a:r>
              <a:rPr lang="en-GB" sz="2000" dirty="0">
                <a:solidFill>
                  <a:srgbClr val="C00000"/>
                </a:solidFill>
                <a:latin typeface="Candara" panose="020E0502030303020204" pitchFamily="34" charset="0"/>
              </a:rPr>
              <a:t>End poverty in all its forms everywhere</a:t>
            </a:r>
          </a:p>
          <a:p>
            <a:r>
              <a:rPr lang="en-GB" sz="2000" dirty="0">
                <a:solidFill>
                  <a:srgbClr val="C00000"/>
                </a:solidFill>
                <a:latin typeface="Candara" panose="020E0502030303020204" pitchFamily="34" charset="0"/>
              </a:rPr>
              <a:t>End hunger, achieve food security and improved nutrition and promote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agriculture</a:t>
            </a:r>
          </a:p>
          <a:p>
            <a:r>
              <a:rPr lang="en-GB" sz="2000" dirty="0">
                <a:solidFill>
                  <a:srgbClr val="C00000"/>
                </a:solidFill>
                <a:latin typeface="Candara" panose="020E0502030303020204" pitchFamily="34" charset="0"/>
              </a:rPr>
              <a:t>Ensure health live and promote well-being for all at all ages</a:t>
            </a:r>
          </a:p>
          <a:p>
            <a:r>
              <a:rPr lang="en-GB" sz="2000" dirty="0">
                <a:solidFill>
                  <a:srgbClr val="C00000"/>
                </a:solidFill>
                <a:latin typeface="Candara" panose="020E0502030303020204" pitchFamily="34" charset="0"/>
              </a:rPr>
              <a:t>Ensure inclusive and equitable quality education and promote lifelong learning opportunities for all</a:t>
            </a:r>
          </a:p>
          <a:p>
            <a:r>
              <a:rPr lang="en-GB" sz="2000" dirty="0">
                <a:solidFill>
                  <a:srgbClr val="C00000"/>
                </a:solidFill>
                <a:latin typeface="Candara" panose="020E0502030303020204" pitchFamily="34" charset="0"/>
              </a:rPr>
              <a:t>Achieve gender equality and empower all women and girls</a:t>
            </a:r>
          </a:p>
          <a:p>
            <a:r>
              <a:rPr lang="en-GB" sz="2000" dirty="0">
                <a:solidFill>
                  <a:srgbClr val="C00000"/>
                </a:solidFill>
                <a:latin typeface="Candara" panose="020E0502030303020204" pitchFamily="34" charset="0"/>
              </a:rPr>
              <a:t>Ensure availability and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management of water and sanitation for all</a:t>
            </a:r>
          </a:p>
          <a:p>
            <a:r>
              <a:rPr lang="en-GB" sz="2000" dirty="0">
                <a:solidFill>
                  <a:srgbClr val="C00000"/>
                </a:solidFill>
                <a:latin typeface="Candara" panose="020E0502030303020204" pitchFamily="34" charset="0"/>
              </a:rPr>
              <a:t>Ensure access to affordable, reliable,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and modern energy for all</a:t>
            </a:r>
          </a:p>
          <a:p>
            <a:r>
              <a:rPr lang="en-GB" sz="2000" dirty="0">
                <a:solidFill>
                  <a:srgbClr val="0070C0"/>
                </a:solidFill>
                <a:latin typeface="Candara" panose="020E0502030303020204" pitchFamily="34" charset="0"/>
              </a:rPr>
              <a:t>Promote sustained, </a:t>
            </a:r>
            <a:r>
              <a:rPr lang="en-GB" sz="2000" dirty="0">
                <a:solidFill>
                  <a:srgbClr val="C00000"/>
                </a:solidFill>
                <a:latin typeface="Candara" panose="020E0502030303020204" pitchFamily="34" charset="0"/>
              </a:rPr>
              <a:t>inclusive</a:t>
            </a:r>
            <a:r>
              <a:rPr lang="en-GB" sz="2000" dirty="0">
                <a:solidFill>
                  <a:srgbClr val="0070C0"/>
                </a:solidFill>
                <a:latin typeface="Candara" panose="020E0502030303020204" pitchFamily="34" charset="0"/>
              </a:rPr>
              <a:t> and </a:t>
            </a:r>
            <a:r>
              <a:rPr lang="en-GB" sz="2000" dirty="0">
                <a:latin typeface="Candara" panose="020E0502030303020204" pitchFamily="34" charset="0"/>
              </a:rPr>
              <a:t>sustainable</a:t>
            </a:r>
            <a:r>
              <a:rPr lang="en-GB" sz="2000" dirty="0">
                <a:solidFill>
                  <a:srgbClr val="0070C0"/>
                </a:solidFill>
                <a:latin typeface="Candara" panose="020E0502030303020204" pitchFamily="34" charset="0"/>
              </a:rPr>
              <a:t> economic growth</a:t>
            </a:r>
            <a:r>
              <a:rPr lang="en-GB" sz="2000" dirty="0">
                <a:solidFill>
                  <a:srgbClr val="C00000"/>
                </a:solidFill>
                <a:latin typeface="Candara" panose="020E0502030303020204" pitchFamily="34" charset="0"/>
              </a:rPr>
              <a:t>, full and productive employment and decent work for all</a:t>
            </a:r>
          </a:p>
          <a:p>
            <a:r>
              <a:rPr lang="en-GB" sz="2000" dirty="0">
                <a:solidFill>
                  <a:srgbClr val="C00000"/>
                </a:solidFill>
                <a:latin typeface="Candara" panose="020E0502030303020204" pitchFamily="34" charset="0"/>
              </a:rPr>
              <a:t>Build resilient infrastructure, promote inclusive and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industrialization and foster innovation</a:t>
            </a:r>
          </a:p>
        </p:txBody>
      </p:sp>
    </p:spTree>
    <p:extLst>
      <p:ext uri="{BB962C8B-B14F-4D97-AF65-F5344CB8AC3E}">
        <p14:creationId xmlns:p14="http://schemas.microsoft.com/office/powerpoint/2010/main" val="768910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914400"/>
          </a:xfrm>
        </p:spPr>
        <p:txBody>
          <a:bodyPr/>
          <a:lstStyle/>
          <a:p>
            <a:r>
              <a:rPr lang="de-DE" sz="3600" dirty="0">
                <a:solidFill>
                  <a:schemeClr val="tx1"/>
                </a:solidFill>
                <a:latin typeface="Candara" panose="020E0502030303020204" pitchFamily="34" charset="0"/>
              </a:rPr>
              <a:t>Sustainable development goals</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3874" y="914400"/>
            <a:ext cx="9063925" cy="4114800"/>
          </a:xfrm>
        </p:spPr>
        <p:txBody>
          <a:bodyPr/>
          <a:lstStyle/>
          <a:p>
            <a:r>
              <a:rPr lang="en-GB" sz="2000" dirty="0">
                <a:solidFill>
                  <a:srgbClr val="C00000"/>
                </a:solidFill>
                <a:latin typeface="Candara" panose="020E0502030303020204" pitchFamily="34" charset="0"/>
              </a:rPr>
              <a:t>Reduce inequality with and among countries</a:t>
            </a:r>
          </a:p>
          <a:p>
            <a:r>
              <a:rPr lang="en-GB" sz="2000" dirty="0">
                <a:solidFill>
                  <a:srgbClr val="C00000"/>
                </a:solidFill>
                <a:latin typeface="Candara" panose="020E0502030303020204" pitchFamily="34" charset="0"/>
              </a:rPr>
              <a:t>Make cities and human settlements inclusive, safe, resilient and sustainable</a:t>
            </a:r>
          </a:p>
          <a:p>
            <a:r>
              <a:rPr lang="en-GB" sz="2000" dirty="0">
                <a:latin typeface="Candara" panose="020E0502030303020204" pitchFamily="34" charset="0"/>
              </a:rPr>
              <a:t>Ensure sustainable consumption and production patterns</a:t>
            </a:r>
          </a:p>
          <a:p>
            <a:r>
              <a:rPr lang="en-GB" sz="2000" dirty="0">
                <a:solidFill>
                  <a:schemeClr val="accent5">
                    <a:lumMod val="50000"/>
                  </a:schemeClr>
                </a:solidFill>
                <a:latin typeface="Candara" panose="020E0502030303020204" pitchFamily="34" charset="0"/>
              </a:rPr>
              <a:t>Take urgent action to combat climate change and its impacts</a:t>
            </a:r>
          </a:p>
          <a:p>
            <a:r>
              <a:rPr lang="en-GB" sz="2000" dirty="0">
                <a:solidFill>
                  <a:schemeClr val="accent5">
                    <a:lumMod val="50000"/>
                  </a:schemeClr>
                </a:solidFill>
                <a:latin typeface="Candara" panose="020E0502030303020204" pitchFamily="34" charset="0"/>
              </a:rPr>
              <a:t>Conserve and sustainably use the oceans, seas and marine resources for sustainable development</a:t>
            </a:r>
          </a:p>
          <a:p>
            <a:r>
              <a:rPr lang="en-GB" sz="2000" dirty="0">
                <a:solidFill>
                  <a:schemeClr val="accent5">
                    <a:lumMod val="50000"/>
                  </a:schemeClr>
                </a:solidFill>
                <a:latin typeface="Candara" panose="020E0502030303020204" pitchFamily="34" charset="0"/>
              </a:rPr>
              <a:t>Protect, restore and promote sustainable use of terrestrial ecosystems, sustainably manage forests, combat desertification, and halt and reverse land degradation and biodiversity loss</a:t>
            </a:r>
          </a:p>
          <a:p>
            <a:r>
              <a:rPr lang="en-GB" sz="2000" dirty="0">
                <a:solidFill>
                  <a:srgbClr val="C00000"/>
                </a:solidFill>
                <a:latin typeface="Candara" panose="020E0502030303020204" pitchFamily="34" charset="0"/>
              </a:rPr>
              <a:t>Promote peaceful and inclusive societies for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development, provide access to justice for all and build effective, accountable and inclusive institutions at all levels</a:t>
            </a:r>
          </a:p>
          <a:p>
            <a:r>
              <a:rPr lang="en-GB" sz="2000" dirty="0">
                <a:latin typeface="Candara" panose="020E0502030303020204" pitchFamily="34" charset="0"/>
              </a:rPr>
              <a:t>Strengthen the means of implementation and revitalize the global partnership for sustainable development</a:t>
            </a:r>
          </a:p>
        </p:txBody>
      </p:sp>
    </p:spTree>
    <p:extLst>
      <p:ext uri="{BB962C8B-B14F-4D97-AF65-F5344CB8AC3E}">
        <p14:creationId xmlns:p14="http://schemas.microsoft.com/office/powerpoint/2010/main" val="1579384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1143000"/>
          </a:xfrm>
        </p:spPr>
        <p:txBody>
          <a:bodyPr/>
          <a:lstStyle/>
          <a:p>
            <a:r>
              <a:rPr lang="de-DE" sz="3600" dirty="0">
                <a:solidFill>
                  <a:schemeClr val="tx1"/>
                </a:solidFill>
                <a:latin typeface="Candara" panose="020E0502030303020204" pitchFamily="34" charset="0"/>
              </a:rPr>
              <a:t>Tinbergen Rule</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685800" y="1219200"/>
            <a:ext cx="6477000" cy="4114800"/>
          </a:xfrm>
        </p:spPr>
        <p:txBody>
          <a:bodyPr/>
          <a:lstStyle/>
          <a:p>
            <a:r>
              <a:rPr lang="en-GB" sz="2800" i="1" dirty="0">
                <a:latin typeface="Candara" panose="020E0502030303020204" pitchFamily="34" charset="0"/>
              </a:rPr>
              <a:t>N</a:t>
            </a:r>
            <a:r>
              <a:rPr lang="en-GB" sz="2800" dirty="0">
                <a:latin typeface="Candara" panose="020E0502030303020204" pitchFamily="34" charset="0"/>
              </a:rPr>
              <a:t> problems require </a:t>
            </a:r>
            <a:r>
              <a:rPr lang="en-GB" sz="2800" i="1" dirty="0">
                <a:latin typeface="Candara" panose="020E0502030303020204" pitchFamily="34" charset="0"/>
              </a:rPr>
              <a:t>N</a:t>
            </a:r>
            <a:r>
              <a:rPr lang="en-GB" sz="2800" dirty="0">
                <a:latin typeface="Candara" panose="020E0502030303020204" pitchFamily="34" charset="0"/>
              </a:rPr>
              <a:t> policy instruments</a:t>
            </a:r>
          </a:p>
          <a:p>
            <a:r>
              <a:rPr lang="en-GB" sz="2800" dirty="0">
                <a:latin typeface="Candara" panose="020E0502030303020204" pitchFamily="34" charset="0"/>
              </a:rPr>
              <a:t>This follows immediately from LaGrange’s work on optimization</a:t>
            </a:r>
          </a:p>
          <a:p>
            <a:r>
              <a:rPr lang="en-GB" sz="2800" dirty="0">
                <a:latin typeface="Candara" panose="020E0502030303020204" pitchFamily="34" charset="0"/>
              </a:rPr>
              <a:t>Misdiagnosing multiple problems (social, environmental, economic) for a single one (sustainable) will thus get the solution wrong</a:t>
            </a:r>
          </a:p>
          <a:p>
            <a:endParaRPr lang="en-GB" sz="2800" dirty="0">
              <a:latin typeface="Candara" panose="020E0502030303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059" y="4267200"/>
            <a:ext cx="4078941" cy="26003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1400" y="45353"/>
            <a:ext cx="1651611" cy="22406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2383925"/>
            <a:ext cx="1676400" cy="1883275"/>
          </a:xfrm>
          <a:prstGeom prst="rect">
            <a:avLst/>
          </a:prstGeom>
        </p:spPr>
      </p:pic>
    </p:spTree>
    <p:extLst>
      <p:ext uri="{BB962C8B-B14F-4D97-AF65-F5344CB8AC3E}">
        <p14:creationId xmlns:p14="http://schemas.microsoft.com/office/powerpoint/2010/main" val="2948524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Immanuel Kant</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685800" y="1143000"/>
            <a:ext cx="4419600" cy="4114800"/>
          </a:xfrm>
        </p:spPr>
        <p:txBody>
          <a:bodyPr/>
          <a:lstStyle/>
          <a:p>
            <a:pPr eaLnBrk="1" hangingPunct="1">
              <a:lnSpc>
                <a:spcPct val="90000"/>
              </a:lnSpc>
            </a:pPr>
            <a:r>
              <a:rPr lang="de-DE" sz="2800" dirty="0">
                <a:latin typeface="Candara" panose="020E0502030303020204" pitchFamily="34" charset="0"/>
              </a:rPr>
              <a:t>Most ethics reason from a human perspective, either attributing values to humans only or letting humans be the only source of value</a:t>
            </a:r>
          </a:p>
          <a:p>
            <a:pPr eaLnBrk="1" hangingPunct="1">
              <a:lnSpc>
                <a:spcPct val="90000"/>
              </a:lnSpc>
            </a:pPr>
            <a:r>
              <a:rPr lang="de-DE" sz="2800" dirty="0">
                <a:latin typeface="Candara" panose="020E0502030303020204" pitchFamily="34" charset="0"/>
              </a:rPr>
              <a:t>Kant introduced </a:t>
            </a:r>
            <a:r>
              <a:rPr lang="en-US" sz="2800" dirty="0">
                <a:latin typeface="Candara" panose="020E0502030303020204" pitchFamily="34" charset="0"/>
              </a:rPr>
              <a:t>“moral agent” and “universality”: If a rule applies to one moral agent, it applies to any</a:t>
            </a:r>
          </a:p>
          <a:p>
            <a:pPr eaLnBrk="1" hangingPunct="1">
              <a:lnSpc>
                <a:spcPct val="90000"/>
              </a:lnSpc>
            </a:pPr>
            <a:r>
              <a:rPr lang="en-US" sz="2800" dirty="0">
                <a:latin typeface="Candara" panose="020E0502030303020204" pitchFamily="34" charset="0"/>
              </a:rPr>
              <a:t>Do not unto others …</a:t>
            </a:r>
            <a:endParaRPr lang="de-DE" sz="2800" dirty="0">
              <a:latin typeface="Candara" panose="020E0502030303020204" pitchFamily="34" charset="0"/>
            </a:endParaRPr>
          </a:p>
        </p:txBody>
      </p:sp>
      <p:pic>
        <p:nvPicPr>
          <p:cNvPr id="4" name="Picture 3" descr="Immanuel_Kant_3.jpg"/>
          <p:cNvPicPr>
            <a:picLocks noChangeAspect="1"/>
          </p:cNvPicPr>
          <p:nvPr/>
        </p:nvPicPr>
        <p:blipFill>
          <a:blip r:embed="rId2" cstate="print"/>
          <a:stretch>
            <a:fillRect/>
          </a:stretch>
        </p:blipFill>
        <p:spPr>
          <a:xfrm>
            <a:off x="5045208" y="1066800"/>
            <a:ext cx="4098792" cy="563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solidFill>
                  <a:schemeClr val="bg1">
                    <a:lumMod val="95000"/>
                  </a:schemeClr>
                </a:solidFill>
                <a:latin typeface="Candara" panose="020E0502030303020204" pitchFamily="34" charset="0"/>
              </a:rPr>
              <a:t>Females</a:t>
            </a:r>
          </a:p>
          <a:p>
            <a:pPr lvl="1" eaLnBrk="1" hangingPunct="1">
              <a:lnSpc>
                <a:spcPct val="90000"/>
              </a:lnSpc>
            </a:pPr>
            <a:r>
              <a:rPr lang="en-GB" dirty="0">
                <a:solidFill>
                  <a:schemeClr val="bg1">
                    <a:lumMod val="95000"/>
                  </a:schemeClr>
                </a:solidFill>
                <a:latin typeface="Candara" panose="020E0502030303020204" pitchFamily="34" charset="0"/>
              </a:rPr>
              <a:t>Non-whites</a:t>
            </a:r>
          </a:p>
          <a:p>
            <a:pPr lvl="1" eaLnBrk="1" hangingPunct="1">
              <a:lnSpc>
                <a:spcPct val="90000"/>
              </a:lnSpc>
            </a:pPr>
            <a:r>
              <a:rPr lang="en-GB" dirty="0">
                <a:solidFill>
                  <a:schemeClr val="bg1">
                    <a:lumMod val="95000"/>
                  </a:schemeClr>
                </a:solidFill>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4" name="Picture 3" descr="bentham.jpg"/>
          <p:cNvPicPr>
            <a:picLocks noChangeAspect="1"/>
          </p:cNvPicPr>
          <p:nvPr/>
        </p:nvPicPr>
        <p:blipFill>
          <a:blip r:embed="rId2" cstate="print"/>
          <a:stretch>
            <a:fillRect/>
          </a:stretch>
        </p:blipFill>
        <p:spPr>
          <a:xfrm>
            <a:off x="5486400" y="996286"/>
            <a:ext cx="3530321" cy="47949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solidFill>
                  <a:schemeClr val="bg1">
                    <a:lumMod val="95000"/>
                  </a:schemeClr>
                </a:solidFill>
                <a:latin typeface="Candara" panose="020E0502030303020204" pitchFamily="34" charset="0"/>
              </a:rPr>
              <a:t>Non-whites</a:t>
            </a:r>
          </a:p>
          <a:p>
            <a:pPr lvl="1" eaLnBrk="1" hangingPunct="1">
              <a:lnSpc>
                <a:spcPct val="90000"/>
              </a:lnSpc>
            </a:pPr>
            <a:r>
              <a:rPr lang="en-GB" dirty="0">
                <a:solidFill>
                  <a:schemeClr val="bg1">
                    <a:lumMod val="95000"/>
                  </a:schemeClr>
                </a:solidFill>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1143000"/>
            <a:ext cx="3410350" cy="4572000"/>
          </a:xfrm>
          <a:prstGeom prst="rect">
            <a:avLst/>
          </a:prstGeom>
        </p:spPr>
      </p:pic>
    </p:spTree>
    <p:extLst>
      <p:ext uri="{BB962C8B-B14F-4D97-AF65-F5344CB8AC3E}">
        <p14:creationId xmlns:p14="http://schemas.microsoft.com/office/powerpoint/2010/main" val="423220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de-DE" dirty="0" err="1">
                <a:latin typeface="Candara" panose="020E0502030303020204" pitchFamily="34" charset="0"/>
              </a:rPr>
              <a:t>Females</a:t>
            </a:r>
            <a:endParaRPr lang="de-DE" dirty="0">
              <a:latin typeface="Candara" panose="020E0502030303020204" pitchFamily="34" charset="0"/>
            </a:endParaRPr>
          </a:p>
          <a:p>
            <a:pPr lvl="1" eaLnBrk="1" hangingPunct="1">
              <a:lnSpc>
                <a:spcPct val="90000"/>
              </a:lnSpc>
            </a:pPr>
            <a:r>
              <a:rPr lang="de-DE" dirty="0">
                <a:latin typeface="Candara" panose="020E0502030303020204" pitchFamily="34" charset="0"/>
              </a:rPr>
              <a:t>Non-</a:t>
            </a:r>
            <a:r>
              <a:rPr lang="de-DE" dirty="0" err="1">
                <a:latin typeface="Candara" panose="020E0502030303020204" pitchFamily="34" charset="0"/>
              </a:rPr>
              <a:t>whites</a:t>
            </a:r>
            <a:endParaRPr lang="de-DE" dirty="0">
              <a:latin typeface="Candara" panose="020E0502030303020204" pitchFamily="34" charset="0"/>
            </a:endParaRPr>
          </a:p>
          <a:p>
            <a:pPr lvl="1" eaLnBrk="1" hangingPunct="1">
              <a:lnSpc>
                <a:spcPct val="90000"/>
              </a:lnSpc>
            </a:pPr>
            <a:r>
              <a:rPr lang="de-DE" dirty="0">
                <a:solidFill>
                  <a:schemeClr val="bg1">
                    <a:lumMod val="95000"/>
                  </a:schemeClr>
                </a:solidFill>
                <a:latin typeface="Comic Sans MS" pitchFamily="66" charset="0"/>
              </a:rPr>
              <a:t>Higher animals</a:t>
            </a:r>
          </a:p>
          <a:p>
            <a:pPr lvl="1" eaLnBrk="1" hangingPunct="1">
              <a:lnSpc>
                <a:spcPct val="90000"/>
              </a:lnSpc>
            </a:pPr>
            <a:r>
              <a:rPr lang="de-DE" dirty="0">
                <a:solidFill>
                  <a:schemeClr val="bg1">
                    <a:lumMod val="95000"/>
                  </a:schemeClr>
                </a:solidFill>
                <a:latin typeface="Comic Sans MS" pitchFamily="66" charset="0"/>
              </a:rPr>
              <a:t>Sentient beings</a:t>
            </a:r>
          </a:p>
          <a:p>
            <a:pPr lvl="1" eaLnBrk="1" hangingPunct="1">
              <a:lnSpc>
                <a:spcPct val="90000"/>
              </a:lnSpc>
            </a:pPr>
            <a:r>
              <a:rPr lang="de-DE" dirty="0">
                <a:solidFill>
                  <a:schemeClr val="bg1">
                    <a:lumMod val="95000"/>
                  </a:schemeClr>
                </a:solidFill>
                <a:latin typeface="Comic Sans MS" pitchFamily="66" charset="0"/>
              </a:rPr>
              <a:t>Living beings</a:t>
            </a:r>
          </a:p>
          <a:p>
            <a:pPr lvl="1" eaLnBrk="1" hangingPunct="1">
              <a:lnSpc>
                <a:spcPct val="90000"/>
              </a:lnSpc>
            </a:pPr>
            <a:r>
              <a:rPr lang="de-DE" dirty="0">
                <a:solidFill>
                  <a:schemeClr val="bg1">
                    <a:lumMod val="95000"/>
                  </a:schemeClr>
                </a:solidFill>
                <a:latin typeface="Comic Sans MS" pitchFamily="66" charset="0"/>
              </a:rPr>
              <a:t>All </a:t>
            </a:r>
            <a:r>
              <a:rPr lang="de-DE" dirty="0" err="1">
                <a:solidFill>
                  <a:schemeClr val="bg1">
                    <a:lumMod val="95000"/>
                  </a:schemeClr>
                </a:solidFill>
                <a:latin typeface="Comic Sans MS" pitchFamily="66" charset="0"/>
              </a:rPr>
              <a:t>beings</a:t>
            </a:r>
            <a:endParaRPr lang="en-GB" dirty="0">
              <a:solidFill>
                <a:schemeClr val="bg1">
                  <a:lumMod val="95000"/>
                </a:schemeClr>
              </a:solidFill>
              <a:latin typeface="Comic Sans MS" pitchFamily="66"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143000"/>
            <a:ext cx="3352800" cy="4424516"/>
          </a:xfrm>
          <a:prstGeom prst="rect">
            <a:avLst/>
          </a:prstGeom>
        </p:spPr>
      </p:pic>
    </p:spTree>
    <p:extLst>
      <p:ext uri="{BB962C8B-B14F-4D97-AF65-F5344CB8AC3E}">
        <p14:creationId xmlns:p14="http://schemas.microsoft.com/office/powerpoint/2010/main" val="130974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5" name="Picture 4" descr="African_Bush_Elephant.jpg"/>
          <p:cNvPicPr>
            <a:picLocks noChangeAspect="1"/>
          </p:cNvPicPr>
          <p:nvPr/>
        </p:nvPicPr>
        <p:blipFill>
          <a:blip r:embed="rId2" cstate="print"/>
          <a:stretch>
            <a:fillRect/>
          </a:stretch>
        </p:blipFill>
        <p:spPr>
          <a:xfrm>
            <a:off x="5334000" y="876300"/>
            <a:ext cx="3733800" cy="5600700"/>
          </a:xfrm>
          <a:prstGeom prst="rect">
            <a:avLst/>
          </a:prstGeom>
        </p:spPr>
      </p:pic>
    </p:spTree>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1189</TotalTime>
  <Words>1902</Words>
  <Application>Microsoft Office PowerPoint</Application>
  <PresentationFormat>On-screen Show (4:3)</PresentationFormat>
  <Paragraphs>323</Paragraphs>
  <Slides>46</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2" baseType="lpstr">
      <vt:lpstr>Calibri</vt:lpstr>
      <vt:lpstr>Candara</vt:lpstr>
      <vt:lpstr>Comic Sans MS</vt:lpstr>
      <vt:lpstr>Times New Roman</vt:lpstr>
      <vt:lpstr>Standarddesign</vt:lpstr>
      <vt:lpstr>Equation</vt:lpstr>
      <vt:lpstr>PowerPoint Presentation</vt:lpstr>
      <vt:lpstr>EnvEcon1 – Social choice</vt:lpstr>
      <vt:lpstr>Why Ethics?</vt:lpstr>
      <vt:lpstr>Outline</vt:lpstr>
      <vt:lpstr>Immanuel Kant</vt:lpstr>
      <vt:lpstr>Naturalism</vt:lpstr>
      <vt:lpstr>Naturalism</vt:lpstr>
      <vt:lpstr>Naturalism</vt:lpstr>
      <vt:lpstr>Naturalism</vt:lpstr>
      <vt:lpstr>Naturalism</vt:lpstr>
      <vt:lpstr>Naturalism</vt:lpstr>
      <vt:lpstr>Naturalism</vt:lpstr>
      <vt:lpstr>Outline</vt:lpstr>
      <vt:lpstr>Libertarianism</vt:lpstr>
      <vt:lpstr>Outline</vt:lpstr>
      <vt:lpstr>Utilitarianism</vt:lpstr>
      <vt:lpstr>Welfare theory</vt:lpstr>
      <vt:lpstr>Welfare theorems</vt:lpstr>
      <vt:lpstr>Social welfare</vt:lpstr>
      <vt:lpstr>Arrow</vt:lpstr>
      <vt:lpstr>Outline</vt:lpstr>
      <vt:lpstr>Rawls</vt:lpstr>
      <vt:lpstr>Rawls (2)</vt:lpstr>
      <vt:lpstr>Other criticism</vt:lpstr>
      <vt:lpstr>Outline</vt:lpstr>
      <vt:lpstr>Sustainability</vt:lpstr>
      <vt:lpstr>Sustainability -2</vt:lpstr>
      <vt:lpstr>Definitions?</vt:lpstr>
      <vt:lpstr>Sustainability =</vt:lpstr>
      <vt:lpstr>Outline</vt:lpstr>
      <vt:lpstr>Non-declining utility</vt:lpstr>
      <vt:lpstr>How much must be saved?</vt:lpstr>
      <vt:lpstr>Non-declining utility</vt:lpstr>
      <vt:lpstr>Non-declining production opportunities</vt:lpstr>
      <vt:lpstr>Outline</vt:lpstr>
      <vt:lpstr>Non-declining natural capital stocks</vt:lpstr>
      <vt:lpstr>Non-declining yields of resource services</vt:lpstr>
      <vt:lpstr>Ecosystem stability and resilience</vt:lpstr>
      <vt:lpstr>Outline</vt:lpstr>
      <vt:lpstr>A social construct</vt:lpstr>
      <vt:lpstr>Sustainability, equity, and efficiency</vt:lpstr>
      <vt:lpstr>PowerPoint Presentation</vt:lpstr>
      <vt:lpstr>PowerPoint Presentation</vt:lpstr>
      <vt:lpstr>Sustainable development goals</vt:lpstr>
      <vt:lpstr>Sustainable development goals</vt:lpstr>
      <vt:lpstr>Tinbergen Rule</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126</cp:revision>
  <dcterms:created xsi:type="dcterms:W3CDTF">2000-09-24T19:27:04Z</dcterms:created>
  <dcterms:modified xsi:type="dcterms:W3CDTF">2020-07-04T07:59:32Z</dcterms:modified>
</cp:coreProperties>
</file>